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357313" y="393297"/>
            <a:ext cx="6429375" cy="4356906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180" y="1075525"/>
            <a:ext cx="553641" cy="5715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785938" y="2029216"/>
            <a:ext cx="5572125" cy="16458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02124"/>
                </a:solidFill>
              </a:rPr>
              <a:t>Chromebookの良さを伝</a:t>
            </a:r>
            <a:pPr algn="ctr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02124"/>
                </a:solidFill>
              </a:rPr>
              <a:t>える</a:t>
            </a:r>
            <a:pPr algn="ctr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02124"/>
                </a:solidFill>
              </a:rPr>
              <a:t>
</a:t>
            </a:r>
            <a:pPr algn="ctr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02124"/>
                </a:solidFill>
              </a:rPr>
              <a:t>プレゼンテーション</a:t>
            </a:r>
            <a:endParaRPr lang="en-US" sz="3294" dirty="0"/>
          </a:p>
        </p:txBody>
      </p:sp>
      <p:sp>
        <p:nvSpPr>
          <p:cNvPr id="6" name="Text 2"/>
          <p:cNvSpPr/>
          <p:nvPr/>
        </p:nvSpPr>
        <p:spPr>
          <a:xfrm>
            <a:off x="1785938" y="3846519"/>
            <a:ext cx="5572125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704" dirty="0">
                <a:solidFill>
                  <a:srgbClr val="5F6368"/>
                </a:solidFill>
              </a:rPr>
              <a:t>シンプル・安全・快適なパソコンの新しい選択肢</a:t>
            </a:r>
            <a:endParaRPr lang="en-US" sz="170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911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91245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 Plusの価格と特典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7万円台から購入可能、特典も満載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676995"/>
            <a:ext cx="3303259" cy="3037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676995"/>
            <a:ext cx="3303231" cy="71438"/>
          </a:xfrm>
          <a:prstGeom prst="rect">
            <a:avLst/>
          </a:prstGeom>
          <a:solidFill>
            <a:srgbClr val="34A853"/>
          </a:solidFill>
          <a:ln/>
        </p:spPr>
      </p:sp>
      <p:sp>
        <p:nvSpPr>
          <p:cNvPr id="9" name="Shape 6"/>
          <p:cNvSpPr/>
          <p:nvPr/>
        </p:nvSpPr>
        <p:spPr>
          <a:xfrm>
            <a:off x="1865942" y="2070795"/>
            <a:ext cx="714375" cy="714375"/>
          </a:xfrm>
          <a:prstGeom prst="ellipse">
            <a:avLst/>
          </a:prstGeom>
          <a:solidFill>
            <a:srgbClr val="E6F4EA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860" y="2249388"/>
            <a:ext cx="312539" cy="35718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794504" y="2899470"/>
            <a:ext cx="8572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5F6368"/>
                </a:solidFill>
              </a:rPr>
              <a:t>日本国内価格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1749465" y="3149501"/>
            <a:ext cx="947328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600"/>
              </a:lnSpc>
              <a:buNone/>
            </a:pPr>
            <a:r>
              <a:rPr lang="en-US" sz="3294" b="1" dirty="0">
                <a:solidFill>
                  <a:srgbClr val="202124"/>
                </a:solidFill>
              </a:rPr>
              <a:t>7</a:t>
            </a:r>
            <a:pPr algn="ctr" indent="0" marL="0">
              <a:lnSpc>
                <a:spcPts val="3600"/>
              </a:lnSpc>
              <a:buNone/>
            </a:pPr>
            <a:r>
              <a:rPr lang="en-US" sz="1269" dirty="0">
                <a:solidFill>
                  <a:srgbClr val="202124"/>
                </a:solidFill>
              </a:rPr>
              <a:t>万円台〜</a:t>
            </a:r>
            <a:endParaRPr lang="en-US" sz="3294" dirty="0"/>
          </a:p>
        </p:txBody>
      </p:sp>
      <p:sp>
        <p:nvSpPr>
          <p:cNvPr id="13" name="Text 9"/>
          <p:cNvSpPr/>
          <p:nvPr/>
        </p:nvSpPr>
        <p:spPr>
          <a:xfrm>
            <a:off x="1791742" y="3663851"/>
            <a:ext cx="862747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米国では $299〜</a:t>
            </a:r>
            <a:endParaRPr lang="en-US" sz="834" dirty="0"/>
          </a:p>
        </p:txBody>
      </p:sp>
      <p:sp>
        <p:nvSpPr>
          <p:cNvPr id="14" name="Text 10"/>
          <p:cNvSpPr/>
          <p:nvPr/>
        </p:nvSpPr>
        <p:spPr>
          <a:xfrm>
            <a:off x="1837339" y="3942457"/>
            <a:ext cx="771553" cy="3786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4A853"/>
                </a:solidFill>
              </a:rPr>
              <a:t>高性能なのに</a:t>
            </a:r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4A853"/>
                </a:solidFill>
              </a:rPr>
              <a:t>
</a:t>
            </a:r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4A853"/>
                </a:solidFill>
              </a:rPr>
              <a:t>リーズナブル</a:t>
            </a:r>
            <a:endParaRPr lang="en-US" sz="885" dirty="0"/>
          </a:p>
        </p:txBody>
      </p:sp>
      <p:sp>
        <p:nvSpPr>
          <p:cNvPr id="15" name="Shape 11"/>
          <p:cNvSpPr/>
          <p:nvPr/>
        </p:nvSpPr>
        <p:spPr>
          <a:xfrm>
            <a:off x="4046209" y="1676995"/>
            <a:ext cx="4526291" cy="628650"/>
          </a:xfrm>
          <a:prstGeom prst="rect">
            <a:avLst/>
          </a:prstGeom>
          <a:solidFill>
            <a:srgbClr val="FFFFFF"/>
          </a:solidFill>
          <a:ln w="18288">
            <a:solidFill>
              <a:srgbClr val="1A73E8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4131934" y="1762720"/>
            <a:ext cx="428625" cy="428625"/>
          </a:xfrm>
          <a:prstGeom prst="rect">
            <a:avLst/>
          </a:prstGeom>
          <a:solidFill>
            <a:srgbClr val="E8F0FE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234" y="1877020"/>
            <a:ext cx="200025" cy="200025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674859" y="1777008"/>
            <a:ext cx="248912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Google AI Proプラン 1年無料</a:t>
            </a:r>
            <a:endParaRPr lang="en-US" sz="987" dirty="0"/>
          </a:p>
        </p:txBody>
      </p:sp>
      <p:sp>
        <p:nvSpPr>
          <p:cNvPr id="19" name="Text 14"/>
          <p:cNvSpPr/>
          <p:nvPr/>
        </p:nvSpPr>
        <p:spPr>
          <a:xfrm>
            <a:off x="4674859" y="2012752"/>
            <a:ext cx="248912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月額2,900円相当のGemini Advancedが使い放題</a:t>
            </a:r>
            <a:endParaRPr lang="en-US" sz="834" dirty="0"/>
          </a:p>
        </p:txBody>
      </p:sp>
      <p:sp>
        <p:nvSpPr>
          <p:cNvPr id="20" name="Shape 15"/>
          <p:cNvSpPr/>
          <p:nvPr/>
        </p:nvSpPr>
        <p:spPr>
          <a:xfrm>
            <a:off x="4046209" y="2362795"/>
            <a:ext cx="4526291" cy="60007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6"/>
          <p:cNvSpPr/>
          <p:nvPr/>
        </p:nvSpPr>
        <p:spPr>
          <a:xfrm>
            <a:off x="4131934" y="2448520"/>
            <a:ext cx="428625" cy="428625"/>
          </a:xfrm>
          <a:prstGeom prst="rect">
            <a:avLst/>
          </a:prstGeom>
          <a:solidFill>
            <a:srgbClr val="FCE8E6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3732" y="2562820"/>
            <a:ext cx="225028" cy="200025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4674859" y="2462808"/>
            <a:ext cx="2900139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高品質なハードウェア</a:t>
            </a:r>
            <a:endParaRPr lang="en-US" sz="987" dirty="0"/>
          </a:p>
        </p:txBody>
      </p:sp>
      <p:sp>
        <p:nvSpPr>
          <p:cNvPr id="24" name="Text 18"/>
          <p:cNvSpPr/>
          <p:nvPr/>
        </p:nvSpPr>
        <p:spPr>
          <a:xfrm>
            <a:off x="4674859" y="2698552"/>
            <a:ext cx="2900139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1080p以上のWebカメラ、フルHDディスプレイ標準搭載</a:t>
            </a:r>
            <a:endParaRPr lang="en-US" sz="834" dirty="0"/>
          </a:p>
        </p:txBody>
      </p:sp>
      <p:sp>
        <p:nvSpPr>
          <p:cNvPr id="25" name="Shape 19"/>
          <p:cNvSpPr/>
          <p:nvPr/>
        </p:nvSpPr>
        <p:spPr>
          <a:xfrm>
            <a:off x="4046209" y="3048595"/>
            <a:ext cx="4526291" cy="60007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0"/>
          <p:cNvSpPr/>
          <p:nvPr/>
        </p:nvSpPr>
        <p:spPr>
          <a:xfrm>
            <a:off x="4131934" y="3134320"/>
            <a:ext cx="428625" cy="428625"/>
          </a:xfrm>
          <a:prstGeom prst="rect">
            <a:avLst/>
          </a:prstGeom>
          <a:solidFill>
            <a:srgbClr val="FEF7E0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1231" y="3248620"/>
            <a:ext cx="250031" cy="200025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674859" y="3148608"/>
            <a:ext cx="327711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AI機能プリインストール</a:t>
            </a:r>
            <a:endParaRPr lang="en-US" sz="987" dirty="0"/>
          </a:p>
        </p:txBody>
      </p:sp>
      <p:sp>
        <p:nvSpPr>
          <p:cNvPr id="29" name="Text 22"/>
          <p:cNvSpPr/>
          <p:nvPr/>
        </p:nvSpPr>
        <p:spPr>
          <a:xfrm>
            <a:off x="4674859" y="3384352"/>
            <a:ext cx="327711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Gemini、Notebook LM、消しゴムマジックなどがすぐに使える</a:t>
            </a:r>
            <a:endParaRPr lang="en-US" sz="834" dirty="0"/>
          </a:p>
        </p:txBody>
      </p:sp>
      <p:sp>
        <p:nvSpPr>
          <p:cNvPr id="30" name="Shape 23"/>
          <p:cNvSpPr/>
          <p:nvPr/>
        </p:nvSpPr>
        <p:spPr>
          <a:xfrm>
            <a:off x="4046209" y="3734395"/>
            <a:ext cx="4526291" cy="560784"/>
          </a:xfrm>
          <a:prstGeom prst="rect">
            <a:avLst/>
          </a:prstGeom>
          <a:solidFill>
            <a:srgbClr val="202124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934" y="3907631"/>
            <a:ext cx="214313" cy="214313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4460546" y="3820120"/>
            <a:ext cx="3235282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機能は継続的に追加</a:t>
            </a:r>
            <a:endParaRPr lang="en-US" sz="885" dirty="0"/>
          </a:p>
        </p:txBody>
      </p:sp>
      <p:sp>
        <p:nvSpPr>
          <p:cNvPr id="33" name="Text 25"/>
          <p:cNvSpPr/>
          <p:nvPr/>
        </p:nvSpPr>
        <p:spPr>
          <a:xfrm>
            <a:off x="4460546" y="4045148"/>
            <a:ext cx="323528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>
                    <a:alpha val="90000"/>
                  </a:srgbClr>
                </a:solidFill>
              </a:rPr>
              <a:t>2025年には「かこって検索」にも対応。進化し続けるPCです。</a:t>
            </a:r>
            <a:endParaRPr lang="en-US" sz="83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3404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34095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まとめ - Chromebookの良さ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シンプル・安全・快適なパソコンの新しい選択肢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405533"/>
            <a:ext cx="3914775" cy="308788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405533"/>
            <a:ext cx="3914775" cy="57150"/>
          </a:xfrm>
          <a:prstGeom prst="rect">
            <a:avLst/>
          </a:prstGeom>
          <a:solidFill>
            <a:srgbClr val="34A853"/>
          </a:solidFill>
          <a:ln/>
        </p:spPr>
      </p:sp>
      <p:sp>
        <p:nvSpPr>
          <p:cNvPr id="9" name="Shape 6"/>
          <p:cNvSpPr/>
          <p:nvPr/>
        </p:nvSpPr>
        <p:spPr>
          <a:xfrm>
            <a:off x="685800" y="1519833"/>
            <a:ext cx="357188" cy="357188"/>
          </a:xfrm>
          <a:prstGeom prst="ellipse">
            <a:avLst/>
          </a:prstGeom>
          <a:solidFill>
            <a:srgbClr val="E6F4EA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66" y="1584127"/>
            <a:ext cx="221456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50144" y="1561802"/>
            <a:ext cx="1282387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02124"/>
                </a:solidFill>
              </a:rPr>
              <a:t>Chromebook</a:t>
            </a:r>
            <a:endParaRPr lang="en-US" sz="1397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069902"/>
            <a:ext cx="142875" cy="142875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35831" y="2041327"/>
            <a:ext cx="13716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シンプルで高速</a:t>
            </a:r>
            <a:endParaRPr lang="en-US" sz="987" dirty="0"/>
          </a:p>
        </p:txBody>
      </p:sp>
      <p:sp>
        <p:nvSpPr>
          <p:cNvPr id="14" name="Text 9"/>
          <p:cNvSpPr/>
          <p:nvPr/>
        </p:nvSpPr>
        <p:spPr>
          <a:xfrm>
            <a:off x="935831" y="2286000"/>
            <a:ext cx="13716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数秒で起動、直感的な操作</a:t>
            </a:r>
            <a:endParaRPr lang="en-US" sz="834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541389"/>
            <a:ext cx="142875" cy="142875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935831" y="2512814"/>
            <a:ext cx="14859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高いセキュリティ</a:t>
            </a:r>
            <a:endParaRPr lang="en-US" sz="987" dirty="0"/>
          </a:p>
        </p:txBody>
      </p:sp>
      <p:sp>
        <p:nvSpPr>
          <p:cNvPr id="17" name="Text 11"/>
          <p:cNvSpPr/>
          <p:nvPr/>
        </p:nvSpPr>
        <p:spPr>
          <a:xfrm>
            <a:off x="935831" y="2757488"/>
            <a:ext cx="14859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ウイルス対策不要、自動更新</a:t>
            </a:r>
            <a:endParaRPr lang="en-US" sz="834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012877"/>
            <a:ext cx="142875" cy="142875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935831" y="2984302"/>
            <a:ext cx="109408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圧倒的な低価格</a:t>
            </a:r>
            <a:endParaRPr lang="en-US" sz="987" dirty="0"/>
          </a:p>
        </p:txBody>
      </p:sp>
      <p:sp>
        <p:nvSpPr>
          <p:cNvPr id="20" name="Text 13"/>
          <p:cNvSpPr/>
          <p:nvPr/>
        </p:nvSpPr>
        <p:spPr>
          <a:xfrm>
            <a:off x="935831" y="3228975"/>
            <a:ext cx="1094082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2万円台から購入可能</a:t>
            </a:r>
            <a:endParaRPr lang="en-US" sz="834" dirty="0"/>
          </a:p>
        </p:txBody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3484364"/>
            <a:ext cx="142875" cy="142875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935831" y="3455789"/>
            <a:ext cx="12858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データはクラウドへ</a:t>
            </a:r>
            <a:endParaRPr lang="en-US" sz="987" dirty="0"/>
          </a:p>
        </p:txBody>
      </p:sp>
      <p:sp>
        <p:nvSpPr>
          <p:cNvPr id="23" name="Text 15"/>
          <p:cNvSpPr/>
          <p:nvPr/>
        </p:nvSpPr>
        <p:spPr>
          <a:xfrm>
            <a:off x="935831" y="3700463"/>
            <a:ext cx="124817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故障してもデータは安全</a:t>
            </a:r>
            <a:endParaRPr lang="en-US" sz="834" dirty="0"/>
          </a:p>
        </p:txBody>
      </p:sp>
      <p:sp>
        <p:nvSpPr>
          <p:cNvPr id="24" name="Shape 16"/>
          <p:cNvSpPr/>
          <p:nvPr/>
        </p:nvSpPr>
        <p:spPr>
          <a:xfrm>
            <a:off x="4657725" y="1405533"/>
            <a:ext cx="3914775" cy="3087886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25" name="Shape 17"/>
          <p:cNvSpPr/>
          <p:nvPr/>
        </p:nvSpPr>
        <p:spPr>
          <a:xfrm>
            <a:off x="4657725" y="1405533"/>
            <a:ext cx="3914775" cy="57150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26" name="Text 18"/>
          <p:cNvSpPr/>
          <p:nvPr/>
        </p:nvSpPr>
        <p:spPr>
          <a:xfrm>
            <a:off x="7205449" y="1548408"/>
            <a:ext cx="1224176" cy="7786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4145" b="1" dirty="0">
                <a:solidFill>
                  <a:srgbClr val="1A73E8">
                    <a:alpha val="5000"/>
                  </a:srgbClr>
                </a:solidFill>
              </a:rPr>
              <a:t>Plus</a:t>
            </a:r>
            <a:endParaRPr lang="en-US" sz="4145" dirty="0"/>
          </a:p>
        </p:txBody>
      </p:sp>
      <p:sp>
        <p:nvSpPr>
          <p:cNvPr id="27" name="Shape 19"/>
          <p:cNvSpPr/>
          <p:nvPr/>
        </p:nvSpPr>
        <p:spPr>
          <a:xfrm>
            <a:off x="4772025" y="1519833"/>
            <a:ext cx="3686175" cy="435769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8" name="Shape 20"/>
          <p:cNvSpPr/>
          <p:nvPr/>
        </p:nvSpPr>
        <p:spPr>
          <a:xfrm>
            <a:off x="4772025" y="1948458"/>
            <a:ext cx="3686175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9" name="Shape 21"/>
          <p:cNvSpPr/>
          <p:nvPr/>
        </p:nvSpPr>
        <p:spPr>
          <a:xfrm>
            <a:off x="4772025" y="1519833"/>
            <a:ext cx="357188" cy="357188"/>
          </a:xfrm>
          <a:prstGeom prst="ellipse">
            <a:avLst/>
          </a:prstGeom>
          <a:solidFill>
            <a:srgbClr val="1A73E8"/>
          </a:solidFill>
          <a:ln/>
        </p:spPr>
      </p:sp>
      <p:pic>
        <p:nvPicPr>
          <p:cNvPr id="3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0606" y="1584127"/>
            <a:ext cx="200025" cy="228600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5236369" y="1561802"/>
            <a:ext cx="1751837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02124"/>
                </a:solidFill>
              </a:rPr>
              <a:t>Chromebook Plus</a:t>
            </a:r>
            <a:endParaRPr lang="en-US" sz="1397" dirty="0"/>
          </a:p>
        </p:txBody>
      </p:sp>
      <p:pic>
        <p:nvPicPr>
          <p:cNvPr id="3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72025" y="2062758"/>
            <a:ext cx="142875" cy="142875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5022056" y="2034183"/>
            <a:ext cx="1512661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もれなく高性能</a:t>
            </a:r>
            <a:endParaRPr lang="en-US" sz="987" dirty="0"/>
          </a:p>
        </p:txBody>
      </p:sp>
      <p:sp>
        <p:nvSpPr>
          <p:cNvPr id="34" name="Text 24"/>
          <p:cNvSpPr/>
          <p:nvPr/>
        </p:nvSpPr>
        <p:spPr>
          <a:xfrm>
            <a:off x="5022056" y="2278856"/>
            <a:ext cx="1512661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Core i3以上、メモリ8GB以上</a:t>
            </a:r>
            <a:endParaRPr lang="en-US" sz="834" dirty="0"/>
          </a:p>
        </p:txBody>
      </p:sp>
      <p:pic>
        <p:nvPicPr>
          <p:cNvPr id="35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2025" y="2534245"/>
            <a:ext cx="142875" cy="142875"/>
          </a:xfrm>
          <a:prstGeom prst="rect">
            <a:avLst/>
          </a:prstGeom>
        </p:spPr>
      </p:pic>
      <p:sp>
        <p:nvSpPr>
          <p:cNvPr id="36" name="Text 25"/>
          <p:cNvSpPr/>
          <p:nvPr/>
        </p:nvSpPr>
        <p:spPr>
          <a:xfrm>
            <a:off x="5022056" y="2505670"/>
            <a:ext cx="152717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AI機能をフル活用</a:t>
            </a:r>
            <a:endParaRPr lang="en-US" sz="987" dirty="0"/>
          </a:p>
        </p:txBody>
      </p:sp>
      <p:sp>
        <p:nvSpPr>
          <p:cNvPr id="37" name="Text 26"/>
          <p:cNvSpPr/>
          <p:nvPr/>
        </p:nvSpPr>
        <p:spPr>
          <a:xfrm>
            <a:off x="5022056" y="2750344"/>
            <a:ext cx="1527172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Gemini搭載、編集機能も充実</a:t>
            </a:r>
            <a:endParaRPr lang="en-US" sz="834" dirty="0"/>
          </a:p>
        </p:txBody>
      </p:sp>
      <p:pic>
        <p:nvPicPr>
          <p:cNvPr id="3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2025" y="3005733"/>
            <a:ext cx="142875" cy="142875"/>
          </a:xfrm>
          <a:prstGeom prst="rect">
            <a:avLst/>
          </a:prstGeom>
        </p:spPr>
      </p:pic>
      <p:sp>
        <p:nvSpPr>
          <p:cNvPr id="39" name="Text 27"/>
          <p:cNvSpPr/>
          <p:nvPr/>
        </p:nvSpPr>
        <p:spPr>
          <a:xfrm>
            <a:off x="5022056" y="2977158"/>
            <a:ext cx="148361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オフラインでも快適</a:t>
            </a:r>
            <a:endParaRPr lang="en-US" sz="987" dirty="0"/>
          </a:p>
        </p:txBody>
      </p:sp>
      <p:sp>
        <p:nvSpPr>
          <p:cNvPr id="40" name="Text 28"/>
          <p:cNvSpPr/>
          <p:nvPr/>
        </p:nvSpPr>
        <p:spPr>
          <a:xfrm>
            <a:off x="5022056" y="3221831"/>
            <a:ext cx="1483612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ストレージ大容量で同期可能</a:t>
            </a:r>
            <a:endParaRPr lang="en-US" sz="834" dirty="0"/>
          </a:p>
        </p:txBody>
      </p:sp>
      <p:pic>
        <p:nvPicPr>
          <p:cNvPr id="41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72025" y="3477220"/>
            <a:ext cx="142875" cy="142875"/>
          </a:xfrm>
          <a:prstGeom prst="rect">
            <a:avLst/>
          </a:prstGeom>
        </p:spPr>
      </p:pic>
      <p:sp>
        <p:nvSpPr>
          <p:cNvPr id="42" name="Text 29"/>
          <p:cNvSpPr/>
          <p:nvPr/>
        </p:nvSpPr>
        <p:spPr>
          <a:xfrm>
            <a:off x="5022056" y="3448645"/>
            <a:ext cx="154444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特典が満載</a:t>
            </a:r>
            <a:endParaRPr lang="en-US" sz="987" dirty="0"/>
          </a:p>
        </p:txBody>
      </p:sp>
      <p:sp>
        <p:nvSpPr>
          <p:cNvPr id="43" name="Text 30"/>
          <p:cNvSpPr/>
          <p:nvPr/>
        </p:nvSpPr>
        <p:spPr>
          <a:xfrm>
            <a:off x="5022056" y="3693319"/>
            <a:ext cx="154444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7万円台から買えるハイエンド</a:t>
            </a:r>
            <a:endParaRPr lang="en-US" sz="834" dirty="0"/>
          </a:p>
        </p:txBody>
      </p:sp>
      <p:sp>
        <p:nvSpPr>
          <p:cNvPr id="44" name="Shape 31"/>
          <p:cNvSpPr/>
          <p:nvPr/>
        </p:nvSpPr>
        <p:spPr>
          <a:xfrm>
            <a:off x="571500" y="4564856"/>
            <a:ext cx="8001000" cy="378619"/>
          </a:xfrm>
          <a:prstGeom prst="rect">
            <a:avLst/>
          </a:prstGeom>
          <a:solidFill>
            <a:srgbClr val="202124"/>
          </a:solidFill>
          <a:ln/>
        </p:spPr>
      </p:sp>
      <p:pic>
        <p:nvPicPr>
          <p:cNvPr id="45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069176" y="4682728"/>
            <a:ext cx="142875" cy="142875"/>
          </a:xfrm>
          <a:prstGeom prst="rect">
            <a:avLst/>
          </a:prstGeom>
        </p:spPr>
      </p:pic>
      <p:sp>
        <p:nvSpPr>
          <p:cNvPr id="46" name="Text 32"/>
          <p:cNvSpPr/>
          <p:nvPr/>
        </p:nvSpPr>
        <p:spPr>
          <a:xfrm>
            <a:off x="2319207" y="4650581"/>
            <a:ext cx="4755617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Chromebook Plusは、Chrome OSの真価を発揮する「新しい標準」です</a:t>
            </a:r>
            <a:endParaRPr lang="en-US" sz="98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686483" y="647793"/>
            <a:ext cx="5771006" cy="11201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4400"/>
              </a:lnSpc>
              <a:buNone/>
            </a:pPr>
            <a:r>
              <a:rPr lang="en-US" sz="2862" b="1" dirty="0">
                <a:solidFill>
                  <a:srgbClr val="202124"/>
                </a:solidFill>
              </a:rPr>
              <a:t>パソコンはもっと自由で、</a:t>
            </a:r>
            <a:pPr algn="ctr" indent="0" marL="0">
              <a:lnSpc>
                <a:spcPts val="4400"/>
              </a:lnSpc>
              <a:buNone/>
            </a:pPr>
            <a:r>
              <a:rPr lang="en-US" sz="2862" b="1" dirty="0">
                <a:solidFill>
                  <a:srgbClr val="202124"/>
                </a:solidFill>
              </a:rPr>
              <a:t>
</a:t>
            </a:r>
            <a:pPr algn="ctr" indent="0" marL="0">
              <a:lnSpc>
                <a:spcPts val="4400"/>
              </a:lnSpc>
              <a:buNone/>
            </a:pPr>
            <a:r>
              <a:rPr lang="en-US" sz="2862" b="1" dirty="0">
                <a:solidFill>
                  <a:srgbClr val="202124"/>
                </a:solidFill>
              </a:rPr>
              <a:t> もっと気軽なものへ。</a:t>
            </a:r>
            <a:endParaRPr lang="en-US" sz="2862" dirty="0"/>
          </a:p>
        </p:txBody>
      </p:sp>
      <p:sp>
        <p:nvSpPr>
          <p:cNvPr id="4" name="Text 1"/>
          <p:cNvSpPr/>
          <p:nvPr/>
        </p:nvSpPr>
        <p:spPr>
          <a:xfrm>
            <a:off x="1686483" y="1910786"/>
            <a:ext cx="5771006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486" dirty="0">
                <a:solidFill>
                  <a:srgbClr val="5F6368"/>
                </a:solidFill>
              </a:rPr>
              <a:t>難しい設定やメンテナンスから解放されて、</a:t>
            </a:r>
            <a:pPr algn="ctr" indent="0" marL="0">
              <a:lnSpc>
                <a:spcPts val="2500"/>
              </a:lnSpc>
              <a:buNone/>
            </a:pPr>
            <a:r>
              <a:rPr lang="en-US" sz="1486" dirty="0">
                <a:solidFill>
                  <a:srgbClr val="5F6368"/>
                </a:solidFill>
              </a:rPr>
              <a:t>
</a:t>
            </a:r>
            <a:pPr algn="ctr" indent="0" marL="0">
              <a:lnSpc>
                <a:spcPts val="2500"/>
              </a:lnSpc>
              <a:buNone/>
            </a:pPr>
            <a:r>
              <a:rPr lang="en-US" sz="1486" dirty="0">
                <a:solidFill>
                  <a:srgbClr val="5F6368"/>
                </a:solidFill>
              </a:rPr>
              <a:t> やりたいことに集中できる毎日を。</a:t>
            </a:r>
            <a:endParaRPr lang="en-US" sz="1486" dirty="0"/>
          </a:p>
        </p:txBody>
      </p:sp>
      <p:sp>
        <p:nvSpPr>
          <p:cNvPr id="5" name="Shape 2"/>
          <p:cNvSpPr/>
          <p:nvPr/>
        </p:nvSpPr>
        <p:spPr>
          <a:xfrm>
            <a:off x="1686483" y="2765134"/>
            <a:ext cx="5771006" cy="1326952"/>
          </a:xfrm>
          <a:prstGeom prst="rect">
            <a:avLst/>
          </a:prstGeom>
          <a:solidFill>
            <a:srgbClr val="E8F0FE"/>
          </a:solidFill>
          <a:ln w="18288">
            <a:solidFill>
              <a:srgbClr val="1A73E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1993664" y="2929440"/>
            <a:ext cx="515664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2" kern="0" dirty="0">
                <a:solidFill>
                  <a:srgbClr val="1A73E8"/>
                </a:solidFill>
              </a:rPr>
              <a:t>Recommended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1993664" y="3195544"/>
            <a:ext cx="12001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202124"/>
                </a:solidFill>
              </a:rPr>
              <a:t>迷ったら</a:t>
            </a:r>
            <a:endParaRPr lang="en-US" sz="2121" dirty="0"/>
          </a:p>
        </p:txBody>
      </p:sp>
      <p:sp>
        <p:nvSpPr>
          <p:cNvPr id="8" name="Text 5"/>
          <p:cNvSpPr/>
          <p:nvPr/>
        </p:nvSpPr>
        <p:spPr>
          <a:xfrm>
            <a:off x="3408127" y="3208939"/>
            <a:ext cx="2627756" cy="40898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73E8"/>
                </a:solidFill>
              </a:rPr>
              <a:t>Chromebook Plus</a:t>
            </a:r>
            <a:endParaRPr lang="en-US" sz="2121" dirty="0"/>
          </a:p>
        </p:txBody>
      </p:sp>
      <p:sp>
        <p:nvSpPr>
          <p:cNvPr id="9" name="Text 6"/>
          <p:cNvSpPr/>
          <p:nvPr/>
        </p:nvSpPr>
        <p:spPr>
          <a:xfrm>
            <a:off x="6250195" y="3195544"/>
            <a:ext cx="900113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202124"/>
                </a:solidFill>
              </a:rPr>
              <a:t>が正解</a:t>
            </a:r>
            <a:endParaRPr lang="en-US" sz="2121" dirty="0"/>
          </a:p>
        </p:txBody>
      </p:sp>
      <p:sp>
        <p:nvSpPr>
          <p:cNvPr id="10" name="Text 7"/>
          <p:cNvSpPr/>
          <p:nvPr/>
        </p:nvSpPr>
        <p:spPr>
          <a:xfrm>
            <a:off x="1993664" y="3738469"/>
            <a:ext cx="5156643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長く快適に使える、新しいスタンダードです。</a:t>
            </a:r>
            <a:endParaRPr lang="en-US" sz="942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914" y="4315327"/>
            <a:ext cx="128588" cy="12858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907939" y="4292110"/>
            <a:ext cx="117645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Chromebook Guide</a:t>
            </a:r>
            <a:endParaRPr lang="en-US" sz="942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148" y="4315327"/>
            <a:ext cx="128588" cy="12858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570173" y="4284966"/>
            <a:ext cx="768958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タケイノート</a:t>
            </a:r>
            <a:endParaRPr lang="en-US" sz="9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2386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285750" y="428625"/>
            <a:ext cx="8572500" cy="9911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285750" y="1391245"/>
            <a:ext cx="85725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285750" y="428625"/>
            <a:ext cx="85725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Chromebookとは？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285750" y="998339"/>
            <a:ext cx="85725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Googleが作った、ブラウザ中心の新しいパソコン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285750" y="1562695"/>
            <a:ext cx="4371975" cy="348972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1734145"/>
            <a:ext cx="4029075" cy="23145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Chromebookは、Googleが開発した「Chrome OS」を搭載し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たノートパソコンです。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 従来のWindowsやMacとは異なり、</a:t>
            </a:r>
            <a:pPr algn="l" indent="0" marL="0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Chromeブラウザでの操作を中心に設計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されています。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 2011年の登場以来、シンプルさと安全性を武器に進化を続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け、現在はAndroidアプリやLinuxにも対応するなど、機能が大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202124"/>
                </a:solidFill>
              </a:rPr>
              <a:t>きく拡張されています。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57200" y="4134445"/>
            <a:ext cx="4029075" cy="746522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10" name="Shape 7"/>
          <p:cNvSpPr/>
          <p:nvPr/>
        </p:nvSpPr>
        <p:spPr>
          <a:xfrm>
            <a:off x="457200" y="4134445"/>
            <a:ext cx="42863" cy="746522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11" name="Text 8"/>
          <p:cNvSpPr/>
          <p:nvPr/>
        </p:nvSpPr>
        <p:spPr>
          <a:xfrm>
            <a:off x="542925" y="4220170"/>
            <a:ext cx="385762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クラウドファーストの設計思想</a:t>
            </a:r>
            <a:endParaRPr lang="en-US" sz="885" dirty="0"/>
          </a:p>
        </p:txBody>
      </p:sp>
      <p:sp>
        <p:nvSpPr>
          <p:cNvPr id="12" name="Text 9"/>
          <p:cNvSpPr/>
          <p:nvPr/>
        </p:nvSpPr>
        <p:spPr>
          <a:xfrm>
            <a:off x="542925" y="4466630"/>
            <a:ext cx="3857625" cy="3286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202124"/>
                </a:solidFill>
              </a:rPr>
              <a:t>データはGoogleドライブに自動保存。デバイスが故障してもデータを失うことがなく、どこからでもアクセスできる安心感があります。</a:t>
            </a:r>
            <a:endParaRPr lang="en-US" sz="834" dirty="0"/>
          </a:p>
        </p:txBody>
      </p:sp>
      <p:sp>
        <p:nvSpPr>
          <p:cNvPr id="13" name="Shape 10"/>
          <p:cNvSpPr/>
          <p:nvPr/>
        </p:nvSpPr>
        <p:spPr>
          <a:xfrm>
            <a:off x="4829175" y="1562695"/>
            <a:ext cx="1957388" cy="821531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107" y="1834158"/>
            <a:ext cx="276820" cy="28575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339283" y="1676995"/>
            <a:ext cx="1332979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Chrome OS搭載</a:t>
            </a:r>
            <a:endParaRPr lang="en-US" sz="987" dirty="0"/>
          </a:p>
        </p:txBody>
      </p:sp>
      <p:sp>
        <p:nvSpPr>
          <p:cNvPr id="16" name="Text 12"/>
          <p:cNvSpPr/>
          <p:nvPr/>
        </p:nvSpPr>
        <p:spPr>
          <a:xfrm>
            <a:off x="5339283" y="1927027"/>
            <a:ext cx="133297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Googleが開発した軽量・高速なOS</a:t>
            </a:r>
            <a:endParaRPr lang="en-US" sz="834" dirty="0"/>
          </a:p>
        </p:txBody>
      </p:sp>
      <p:sp>
        <p:nvSpPr>
          <p:cNvPr id="17" name="Shape 13"/>
          <p:cNvSpPr/>
          <p:nvPr/>
        </p:nvSpPr>
        <p:spPr>
          <a:xfrm>
            <a:off x="6900863" y="1562695"/>
            <a:ext cx="1957388" cy="821531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163" y="1834158"/>
            <a:ext cx="357188" cy="28575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7458075" y="1676995"/>
            <a:ext cx="12858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クラウドベース</a:t>
            </a:r>
            <a:endParaRPr lang="en-US" sz="987" dirty="0"/>
          </a:p>
        </p:txBody>
      </p:sp>
      <p:sp>
        <p:nvSpPr>
          <p:cNvPr id="20" name="Text 15"/>
          <p:cNvSpPr/>
          <p:nvPr/>
        </p:nvSpPr>
        <p:spPr>
          <a:xfrm>
            <a:off x="7458075" y="1927027"/>
            <a:ext cx="12858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データは常にクラウドに保存され安全</a:t>
            </a:r>
            <a:endParaRPr lang="en-US" sz="834" dirty="0"/>
          </a:p>
        </p:txBody>
      </p:sp>
      <p:sp>
        <p:nvSpPr>
          <p:cNvPr id="21" name="Shape 16"/>
          <p:cNvSpPr/>
          <p:nvPr/>
        </p:nvSpPr>
        <p:spPr>
          <a:xfrm>
            <a:off x="4829175" y="2484239"/>
            <a:ext cx="1957388" cy="821531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475" y="2755702"/>
            <a:ext cx="285750" cy="28575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314950" y="2598539"/>
            <a:ext cx="135731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高いセキュリティ</a:t>
            </a:r>
            <a:endParaRPr lang="en-US" sz="987" dirty="0"/>
          </a:p>
        </p:txBody>
      </p:sp>
      <p:sp>
        <p:nvSpPr>
          <p:cNvPr id="24" name="Text 18"/>
          <p:cNvSpPr/>
          <p:nvPr/>
        </p:nvSpPr>
        <p:spPr>
          <a:xfrm>
            <a:off x="5314950" y="2848570"/>
            <a:ext cx="13573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ウイルス対策ソフト不要の堅牢な設計</a:t>
            </a:r>
            <a:endParaRPr lang="en-US" sz="834" dirty="0"/>
          </a:p>
        </p:txBody>
      </p:sp>
      <p:sp>
        <p:nvSpPr>
          <p:cNvPr id="25" name="Shape 19"/>
          <p:cNvSpPr/>
          <p:nvPr/>
        </p:nvSpPr>
        <p:spPr>
          <a:xfrm>
            <a:off x="6900863" y="2484239"/>
            <a:ext cx="1957388" cy="821531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9739" y="2755702"/>
            <a:ext cx="285750" cy="28575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395790" y="2598539"/>
            <a:ext cx="134816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高速起動</a:t>
            </a:r>
            <a:endParaRPr lang="en-US" sz="987" dirty="0"/>
          </a:p>
        </p:txBody>
      </p:sp>
      <p:sp>
        <p:nvSpPr>
          <p:cNvPr id="28" name="Text 21"/>
          <p:cNvSpPr/>
          <p:nvPr/>
        </p:nvSpPr>
        <p:spPr>
          <a:xfrm>
            <a:off x="7395790" y="2848570"/>
            <a:ext cx="134816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数秒で起動し、すぐに作業開始可能</a:t>
            </a:r>
            <a:endParaRPr lang="en-US" sz="83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911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91245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Chromebookの3つの特徴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シンプル・安全・低価格を実現する設計思想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748433"/>
            <a:ext cx="2524116" cy="318075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748433"/>
            <a:ext cx="2524116" cy="5715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9" name="Shape 6"/>
          <p:cNvSpPr/>
          <p:nvPr/>
        </p:nvSpPr>
        <p:spPr>
          <a:xfrm>
            <a:off x="1476356" y="1891308"/>
            <a:ext cx="714375" cy="714375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094" y="2077045"/>
            <a:ext cx="342900" cy="3429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50311" y="2748558"/>
            <a:ext cx="136646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シンプルな仕組み</a:t>
            </a:r>
            <a:endParaRPr lang="en-US" sz="1193" dirty="0"/>
          </a:p>
        </p:txBody>
      </p:sp>
      <p:sp>
        <p:nvSpPr>
          <p:cNvPr id="12" name="Text 8"/>
          <p:cNvSpPr/>
          <p:nvPr/>
        </p:nvSpPr>
        <p:spPr>
          <a:xfrm>
            <a:off x="785813" y="3348633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13" name="Text 9"/>
          <p:cNvSpPr/>
          <p:nvPr/>
        </p:nvSpPr>
        <p:spPr>
          <a:xfrm>
            <a:off x="957263" y="3334345"/>
            <a:ext cx="135544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電源ONから数秒で起動</a:t>
            </a:r>
            <a:endParaRPr lang="en-US" sz="942" dirty="0"/>
          </a:p>
        </p:txBody>
      </p:sp>
      <p:sp>
        <p:nvSpPr>
          <p:cNvPr id="14" name="Text 10"/>
          <p:cNvSpPr/>
          <p:nvPr/>
        </p:nvSpPr>
        <p:spPr>
          <a:xfrm>
            <a:off x="785813" y="364007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15" name="Text 11"/>
          <p:cNvSpPr/>
          <p:nvPr/>
        </p:nvSpPr>
        <p:spPr>
          <a:xfrm>
            <a:off x="957263" y="3625788"/>
            <a:ext cx="141449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ブラウザ上で操作が完結</a:t>
            </a:r>
            <a:endParaRPr lang="en-US" sz="942" dirty="0"/>
          </a:p>
        </p:txBody>
      </p:sp>
      <p:sp>
        <p:nvSpPr>
          <p:cNvPr id="16" name="Text 12"/>
          <p:cNvSpPr/>
          <p:nvPr/>
        </p:nvSpPr>
        <p:spPr>
          <a:xfrm>
            <a:off x="785813" y="3931518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17" name="Text 13"/>
          <p:cNvSpPr/>
          <p:nvPr/>
        </p:nvSpPr>
        <p:spPr>
          <a:xfrm>
            <a:off x="957263" y="3917231"/>
            <a:ext cx="171988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Googleアカウントで簡単設定</a:t>
            </a:r>
            <a:endParaRPr lang="en-US" sz="942" dirty="0"/>
          </a:p>
        </p:txBody>
      </p:sp>
      <p:sp>
        <p:nvSpPr>
          <p:cNvPr id="18" name="Text 14"/>
          <p:cNvSpPr/>
          <p:nvPr/>
        </p:nvSpPr>
        <p:spPr>
          <a:xfrm>
            <a:off x="785813" y="4222961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19" name="Text 15"/>
          <p:cNvSpPr/>
          <p:nvPr/>
        </p:nvSpPr>
        <p:spPr>
          <a:xfrm>
            <a:off x="957263" y="4208673"/>
            <a:ext cx="90014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直感的な操作性</a:t>
            </a:r>
            <a:endParaRPr lang="en-US" sz="942" dirty="0"/>
          </a:p>
        </p:txBody>
      </p:sp>
      <p:sp>
        <p:nvSpPr>
          <p:cNvPr id="20" name="Shape 16"/>
          <p:cNvSpPr/>
          <p:nvPr/>
        </p:nvSpPr>
        <p:spPr>
          <a:xfrm>
            <a:off x="3309928" y="1748433"/>
            <a:ext cx="2524116" cy="318075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7"/>
          <p:cNvSpPr/>
          <p:nvPr/>
        </p:nvSpPr>
        <p:spPr>
          <a:xfrm>
            <a:off x="3309928" y="1748433"/>
            <a:ext cx="2524116" cy="57150"/>
          </a:xfrm>
          <a:prstGeom prst="rect">
            <a:avLst/>
          </a:prstGeom>
          <a:solidFill>
            <a:srgbClr val="34A853"/>
          </a:solidFill>
          <a:ln/>
        </p:spPr>
      </p:sp>
      <p:sp>
        <p:nvSpPr>
          <p:cNvPr id="22" name="Shape 18"/>
          <p:cNvSpPr/>
          <p:nvPr/>
        </p:nvSpPr>
        <p:spPr>
          <a:xfrm>
            <a:off x="4214785" y="1891308"/>
            <a:ext cx="714375" cy="714375"/>
          </a:xfrm>
          <a:prstGeom prst="ellipse">
            <a:avLst/>
          </a:prstGeom>
          <a:solidFill>
            <a:srgbClr val="E6F4EA"/>
          </a:solidFill>
          <a:ln/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522" y="2077045"/>
            <a:ext cx="342900" cy="34290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3891307" y="2748558"/>
            <a:ext cx="1361331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高いセキュリティ</a:t>
            </a:r>
            <a:endParaRPr lang="en-US" sz="1193" dirty="0"/>
          </a:p>
        </p:txBody>
      </p:sp>
      <p:sp>
        <p:nvSpPr>
          <p:cNvPr id="25" name="Text 20"/>
          <p:cNvSpPr/>
          <p:nvPr/>
        </p:nvSpPr>
        <p:spPr>
          <a:xfrm>
            <a:off x="3524241" y="3348633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26" name="Text 21"/>
          <p:cNvSpPr/>
          <p:nvPr/>
        </p:nvSpPr>
        <p:spPr>
          <a:xfrm>
            <a:off x="3695691" y="3334345"/>
            <a:ext cx="141449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ウイルス対策ソフト不要</a:t>
            </a:r>
            <a:endParaRPr lang="en-US" sz="942" dirty="0"/>
          </a:p>
        </p:txBody>
      </p:sp>
      <p:sp>
        <p:nvSpPr>
          <p:cNvPr id="27" name="Text 22"/>
          <p:cNvSpPr/>
          <p:nvPr/>
        </p:nvSpPr>
        <p:spPr>
          <a:xfrm>
            <a:off x="3524241" y="364007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28" name="Text 23"/>
          <p:cNvSpPr/>
          <p:nvPr/>
        </p:nvSpPr>
        <p:spPr>
          <a:xfrm>
            <a:off x="3695691" y="3625788"/>
            <a:ext cx="145690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OSの自動更新で常に最新</a:t>
            </a:r>
            <a:endParaRPr lang="en-US" sz="942" dirty="0"/>
          </a:p>
        </p:txBody>
      </p:sp>
      <p:sp>
        <p:nvSpPr>
          <p:cNvPr id="29" name="Text 24"/>
          <p:cNvSpPr/>
          <p:nvPr/>
        </p:nvSpPr>
        <p:spPr>
          <a:xfrm>
            <a:off x="3524241" y="3931518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30" name="Text 25"/>
          <p:cNvSpPr/>
          <p:nvPr/>
        </p:nvSpPr>
        <p:spPr>
          <a:xfrm>
            <a:off x="3695691" y="3917231"/>
            <a:ext cx="166778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サンドボックス化で被害防止</a:t>
            </a:r>
            <a:endParaRPr lang="en-US" sz="942" dirty="0"/>
          </a:p>
        </p:txBody>
      </p:sp>
      <p:sp>
        <p:nvSpPr>
          <p:cNvPr id="31" name="Text 26"/>
          <p:cNvSpPr/>
          <p:nvPr/>
        </p:nvSpPr>
        <p:spPr>
          <a:xfrm>
            <a:off x="3524241" y="4222961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32" name="Text 27"/>
          <p:cNvSpPr/>
          <p:nvPr/>
        </p:nvSpPr>
        <p:spPr>
          <a:xfrm>
            <a:off x="3695691" y="4208673"/>
            <a:ext cx="141061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データは暗号化して保存</a:t>
            </a:r>
            <a:endParaRPr lang="en-US" sz="942" dirty="0"/>
          </a:p>
        </p:txBody>
      </p:sp>
      <p:sp>
        <p:nvSpPr>
          <p:cNvPr id="33" name="Shape 28"/>
          <p:cNvSpPr/>
          <p:nvPr/>
        </p:nvSpPr>
        <p:spPr>
          <a:xfrm>
            <a:off x="6048356" y="1748433"/>
            <a:ext cx="2524116" cy="318075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Shape 29"/>
          <p:cNvSpPr/>
          <p:nvPr/>
        </p:nvSpPr>
        <p:spPr>
          <a:xfrm>
            <a:off x="6048356" y="1748433"/>
            <a:ext cx="2524116" cy="57150"/>
          </a:xfrm>
          <a:prstGeom prst="rect">
            <a:avLst/>
          </a:prstGeom>
          <a:solidFill>
            <a:srgbClr val="EA4335"/>
          </a:solidFill>
          <a:ln/>
        </p:spPr>
      </p:sp>
      <p:sp>
        <p:nvSpPr>
          <p:cNvPr id="35" name="Shape 30"/>
          <p:cNvSpPr/>
          <p:nvPr/>
        </p:nvSpPr>
        <p:spPr>
          <a:xfrm>
            <a:off x="6953213" y="1891308"/>
            <a:ext cx="714375" cy="714375"/>
          </a:xfrm>
          <a:prstGeom prst="ellipse">
            <a:avLst/>
          </a:prstGeom>
          <a:solidFill>
            <a:srgbClr val="FCE8E6"/>
          </a:solidFill>
          <a:ln/>
        </p:spPr>
      </p:sp>
      <p:pic>
        <p:nvPicPr>
          <p:cNvPr id="3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2351" y="2077045"/>
            <a:ext cx="216098" cy="342900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6677927" y="2748558"/>
            <a:ext cx="1264974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低価格・高コスパ</a:t>
            </a:r>
            <a:endParaRPr lang="en-US" sz="1193" dirty="0"/>
          </a:p>
        </p:txBody>
      </p:sp>
      <p:sp>
        <p:nvSpPr>
          <p:cNvPr id="38" name="Text 32"/>
          <p:cNvSpPr/>
          <p:nvPr/>
        </p:nvSpPr>
        <p:spPr>
          <a:xfrm>
            <a:off x="6262669" y="3348633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39" name="Text 33"/>
          <p:cNvSpPr/>
          <p:nvPr/>
        </p:nvSpPr>
        <p:spPr>
          <a:xfrm>
            <a:off x="6434119" y="3334345"/>
            <a:ext cx="123084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2万円台から購入可能</a:t>
            </a:r>
            <a:endParaRPr lang="en-US" sz="942" dirty="0"/>
          </a:p>
        </p:txBody>
      </p:sp>
      <p:sp>
        <p:nvSpPr>
          <p:cNvPr id="40" name="Text 34"/>
          <p:cNvSpPr/>
          <p:nvPr/>
        </p:nvSpPr>
        <p:spPr>
          <a:xfrm>
            <a:off x="6262669" y="364007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41" name="Text 35"/>
          <p:cNvSpPr/>
          <p:nvPr/>
        </p:nvSpPr>
        <p:spPr>
          <a:xfrm>
            <a:off x="6434119" y="3625788"/>
            <a:ext cx="1432992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4〜5万円台が主流モデル</a:t>
            </a:r>
            <a:endParaRPr lang="en-US" sz="942" dirty="0"/>
          </a:p>
        </p:txBody>
      </p:sp>
      <p:sp>
        <p:nvSpPr>
          <p:cNvPr id="42" name="Text 36"/>
          <p:cNvSpPr/>
          <p:nvPr/>
        </p:nvSpPr>
        <p:spPr>
          <a:xfrm>
            <a:off x="6262669" y="3931518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43" name="Text 37"/>
          <p:cNvSpPr/>
          <p:nvPr/>
        </p:nvSpPr>
        <p:spPr>
          <a:xfrm>
            <a:off x="6434119" y="3917231"/>
            <a:ext cx="157095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同価格帯のPCより快適動作</a:t>
            </a:r>
            <a:endParaRPr lang="en-US" sz="942" dirty="0"/>
          </a:p>
        </p:txBody>
      </p:sp>
      <p:sp>
        <p:nvSpPr>
          <p:cNvPr id="44" name="Text 38"/>
          <p:cNvSpPr/>
          <p:nvPr/>
        </p:nvSpPr>
        <p:spPr>
          <a:xfrm>
            <a:off x="6262669" y="4222961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A853"/>
                </a:solidFill>
              </a:rPr>
              <a:t></a:t>
            </a:r>
            <a:endParaRPr lang="en-US" sz="784" dirty="0"/>
          </a:p>
        </p:txBody>
      </p:sp>
      <p:sp>
        <p:nvSpPr>
          <p:cNvPr id="45" name="Text 39"/>
          <p:cNvSpPr/>
          <p:nvPr/>
        </p:nvSpPr>
        <p:spPr>
          <a:xfrm>
            <a:off x="6434119" y="4208673"/>
            <a:ext cx="128590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教育現場でも多数採用</a:t>
            </a:r>
            <a:endParaRPr lang="en-US" sz="94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911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91245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Chromebookのメリット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日常使いで実感できる快適さ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676995"/>
            <a:ext cx="3893344" cy="14117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785813" y="1891308"/>
            <a:ext cx="571500" cy="571500"/>
          </a:xfrm>
          <a:prstGeom prst="rect">
            <a:avLst/>
          </a:prstGeom>
          <a:solidFill>
            <a:srgbClr val="EA4335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828" y="2034183"/>
            <a:ext cx="321469" cy="28575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28763" y="1891308"/>
            <a:ext cx="2721769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起動が速い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1528763" y="2227064"/>
            <a:ext cx="2721769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電源オフから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約5秒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で起動。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再起動も20秒、アップデートもバックグラウン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ドで数分。待ち時間のストレスがありません。</a:t>
            </a:r>
            <a:endParaRPr lang="en-US" sz="942" dirty="0"/>
          </a:p>
        </p:txBody>
      </p:sp>
      <p:sp>
        <p:nvSpPr>
          <p:cNvPr id="12" name="Shape 8"/>
          <p:cNvSpPr/>
          <p:nvPr/>
        </p:nvSpPr>
        <p:spPr>
          <a:xfrm>
            <a:off x="4679156" y="1676995"/>
            <a:ext cx="3893344" cy="14117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9"/>
          <p:cNvSpPr/>
          <p:nvPr/>
        </p:nvSpPr>
        <p:spPr>
          <a:xfrm>
            <a:off x="4893469" y="1891308"/>
            <a:ext cx="571500" cy="571500"/>
          </a:xfrm>
          <a:prstGeom prst="rect">
            <a:avLst/>
          </a:prstGeom>
          <a:solidFill>
            <a:srgbClr val="FBBC04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6344" y="2034183"/>
            <a:ext cx="285750" cy="28575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636419" y="1891308"/>
            <a:ext cx="2721769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メンテナンス負荷が小さい</a:t>
            </a:r>
            <a:endParaRPr lang="en-US" sz="1193" dirty="0"/>
          </a:p>
        </p:txBody>
      </p:sp>
      <p:sp>
        <p:nvSpPr>
          <p:cNvPr id="16" name="Text 11"/>
          <p:cNvSpPr/>
          <p:nvPr/>
        </p:nvSpPr>
        <p:spPr>
          <a:xfrm>
            <a:off x="5636419" y="2227064"/>
            <a:ext cx="2721769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OSは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自動アップデート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で常に最新。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ウイルス対策も標準搭載で自動で行われるた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め、難しい設定は不要です。</a:t>
            </a:r>
            <a:endParaRPr lang="en-US" sz="942" dirty="0"/>
          </a:p>
        </p:txBody>
      </p:sp>
      <p:sp>
        <p:nvSpPr>
          <p:cNvPr id="17" name="Shape 12"/>
          <p:cNvSpPr/>
          <p:nvPr/>
        </p:nvSpPr>
        <p:spPr>
          <a:xfrm>
            <a:off x="571500" y="3303091"/>
            <a:ext cx="3893344" cy="14117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3"/>
          <p:cNvSpPr/>
          <p:nvPr/>
        </p:nvSpPr>
        <p:spPr>
          <a:xfrm>
            <a:off x="785813" y="3517404"/>
            <a:ext cx="571500" cy="571500"/>
          </a:xfrm>
          <a:prstGeom prst="rect">
            <a:avLst/>
          </a:prstGeom>
          <a:solidFill>
            <a:srgbClr val="4285F4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969" y="3660279"/>
            <a:ext cx="357188" cy="28575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528763" y="3517404"/>
            <a:ext cx="2721769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クラウドベースで安心</a:t>
            </a:r>
            <a:endParaRPr lang="en-US" sz="1193" dirty="0"/>
          </a:p>
        </p:txBody>
      </p:sp>
      <p:sp>
        <p:nvSpPr>
          <p:cNvPr id="21" name="Text 15"/>
          <p:cNvSpPr/>
          <p:nvPr/>
        </p:nvSpPr>
        <p:spPr>
          <a:xfrm>
            <a:off x="1528763" y="3853160"/>
            <a:ext cx="2721769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ドキュメントは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Googleドライブ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に自動保存。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万が一デバイスが故障しても、データはクラウ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ドにあるので失われません。</a:t>
            </a:r>
            <a:endParaRPr lang="en-US" sz="942" dirty="0"/>
          </a:p>
        </p:txBody>
      </p:sp>
      <p:sp>
        <p:nvSpPr>
          <p:cNvPr id="22" name="Shape 16"/>
          <p:cNvSpPr/>
          <p:nvPr/>
        </p:nvSpPr>
        <p:spPr>
          <a:xfrm>
            <a:off x="4679156" y="3303091"/>
            <a:ext cx="3893344" cy="14117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Shape 17"/>
          <p:cNvSpPr/>
          <p:nvPr/>
        </p:nvSpPr>
        <p:spPr>
          <a:xfrm>
            <a:off x="4893469" y="3517404"/>
            <a:ext cx="571500" cy="571500"/>
          </a:xfrm>
          <a:prstGeom prst="rect">
            <a:avLst/>
          </a:prstGeom>
          <a:solidFill>
            <a:srgbClr val="34A853"/>
          </a:solidFill>
          <a:ln/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6344" y="3660279"/>
            <a:ext cx="285750" cy="28575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636419" y="3517404"/>
            <a:ext cx="2721769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初心者でも扱いやすい</a:t>
            </a:r>
            <a:endParaRPr lang="en-US" sz="1193" dirty="0"/>
          </a:p>
        </p:txBody>
      </p:sp>
      <p:sp>
        <p:nvSpPr>
          <p:cNvPr id="26" name="Text 19"/>
          <p:cNvSpPr/>
          <p:nvPr/>
        </p:nvSpPr>
        <p:spPr>
          <a:xfrm>
            <a:off x="5636419" y="3853160"/>
            <a:ext cx="2721769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スマホのような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シンプルな操作性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パソコンに詳しくない方でも、直感的に使いこ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なすことができます。</a:t>
            </a:r>
            <a:endParaRPr lang="en-US" sz="9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28625" y="428625"/>
            <a:ext cx="8286750" cy="91975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28625" y="1319808"/>
            <a:ext cx="828675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428625"/>
            <a:ext cx="828675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Chromebookのグレード（種類）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428625" y="984052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用途に応じた5つのラインナップ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428625" y="1491258"/>
            <a:ext cx="2686050" cy="5357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14350" y="1601986"/>
            <a:ext cx="314325" cy="314325"/>
          </a:xfrm>
          <a:prstGeom prst="ellipse">
            <a:avLst/>
          </a:prstGeom>
          <a:solidFill>
            <a:srgbClr val="F1F3F4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216" y="1687711"/>
            <a:ext cx="178594" cy="14287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1548408"/>
            <a:ext cx="100757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02124"/>
                </a:solidFill>
              </a:rPr>
              <a:t>Chromebook</a:t>
            </a:r>
            <a:endParaRPr lang="en-US" sz="1090" dirty="0"/>
          </a:p>
        </p:txBody>
      </p:sp>
      <p:sp>
        <p:nvSpPr>
          <p:cNvPr id="11" name="Text 7"/>
          <p:cNvSpPr/>
          <p:nvPr/>
        </p:nvSpPr>
        <p:spPr>
          <a:xfrm>
            <a:off x="1993413" y="1560909"/>
            <a:ext cx="661467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2〜4万円台</a:t>
            </a:r>
            <a:endParaRPr lang="en-US" sz="885" dirty="0"/>
          </a:p>
        </p:txBody>
      </p:sp>
      <p:sp>
        <p:nvSpPr>
          <p:cNvPr id="12" name="Text 8"/>
          <p:cNvSpPr/>
          <p:nvPr/>
        </p:nvSpPr>
        <p:spPr>
          <a:xfrm>
            <a:off x="914400" y="1805583"/>
            <a:ext cx="174048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価格重視のエントリーモデル</a:t>
            </a:r>
            <a:endParaRPr lang="en-US" sz="834" dirty="0"/>
          </a:p>
        </p:txBody>
      </p:sp>
      <p:sp>
        <p:nvSpPr>
          <p:cNvPr id="13" name="Shape 9"/>
          <p:cNvSpPr/>
          <p:nvPr/>
        </p:nvSpPr>
        <p:spPr>
          <a:xfrm>
            <a:off x="3228975" y="1491258"/>
            <a:ext cx="2686050" cy="5357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0"/>
          <p:cNvSpPr/>
          <p:nvPr/>
        </p:nvSpPr>
        <p:spPr>
          <a:xfrm>
            <a:off x="3314700" y="1601986"/>
            <a:ext cx="314325" cy="314325"/>
          </a:xfrm>
          <a:prstGeom prst="ellipse">
            <a:avLst/>
          </a:prstGeom>
          <a:solidFill>
            <a:srgbClr val="F1F3F4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2566" y="1687711"/>
            <a:ext cx="178594" cy="142875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714750" y="1548408"/>
            <a:ext cx="105348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02124"/>
                </a:solidFill>
              </a:rPr>
              <a:t>for Education</a:t>
            </a:r>
            <a:endParaRPr lang="en-US" sz="1090" dirty="0"/>
          </a:p>
        </p:txBody>
      </p:sp>
      <p:sp>
        <p:nvSpPr>
          <p:cNvPr id="17" name="Text 12"/>
          <p:cNvSpPr/>
          <p:nvPr/>
        </p:nvSpPr>
        <p:spPr>
          <a:xfrm>
            <a:off x="4839667" y="1560909"/>
            <a:ext cx="661467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2〜4万円台</a:t>
            </a:r>
            <a:endParaRPr lang="en-US" sz="885" dirty="0"/>
          </a:p>
        </p:txBody>
      </p:sp>
      <p:sp>
        <p:nvSpPr>
          <p:cNvPr id="18" name="Text 13"/>
          <p:cNvSpPr/>
          <p:nvPr/>
        </p:nvSpPr>
        <p:spPr>
          <a:xfrm>
            <a:off x="3714750" y="1805583"/>
            <a:ext cx="1786384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学校向けに最適化</a:t>
            </a:r>
            <a:endParaRPr lang="en-US" sz="834" dirty="0"/>
          </a:p>
        </p:txBody>
      </p:sp>
      <p:sp>
        <p:nvSpPr>
          <p:cNvPr id="19" name="Shape 14"/>
          <p:cNvSpPr/>
          <p:nvPr/>
        </p:nvSpPr>
        <p:spPr>
          <a:xfrm>
            <a:off x="6002464" y="1483471"/>
            <a:ext cx="2739771" cy="794242"/>
          </a:xfrm>
          <a:prstGeom prst="rect">
            <a:avLst/>
          </a:prstGeom>
          <a:solidFill>
            <a:srgbClr val="E8F0FE"/>
          </a:solidFill>
          <a:ln w="18288">
            <a:solidFill>
              <a:srgbClr val="1A73E8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6089904" y="1705999"/>
            <a:ext cx="320612" cy="320612"/>
          </a:xfrm>
          <a:prstGeom prst="ellipse">
            <a:avLst/>
          </a:prstGeom>
          <a:solidFill>
            <a:srgbClr val="1A73E8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452" y="1793438"/>
            <a:ext cx="127516" cy="145733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497955" y="1542050"/>
            <a:ext cx="1358529" cy="43719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73E8"/>
                </a:solidFill>
              </a:rPr>
              <a:t>Chromebook Plus</a:t>
            </a:r>
            <a:endParaRPr lang="en-US" sz="1090" dirty="0"/>
          </a:p>
        </p:txBody>
      </p:sp>
      <p:sp>
        <p:nvSpPr>
          <p:cNvPr id="23" name="Text 17"/>
          <p:cNvSpPr/>
          <p:nvPr/>
        </p:nvSpPr>
        <p:spPr>
          <a:xfrm>
            <a:off x="7929350" y="1567553"/>
            <a:ext cx="725446" cy="3861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8〜20万円台</a:t>
            </a:r>
            <a:endParaRPr lang="en-US" sz="885" dirty="0"/>
          </a:p>
        </p:txBody>
      </p:sp>
      <p:sp>
        <p:nvSpPr>
          <p:cNvPr id="24" name="Text 18"/>
          <p:cNvSpPr/>
          <p:nvPr/>
        </p:nvSpPr>
        <p:spPr>
          <a:xfrm>
            <a:off x="6497955" y="2022967"/>
            <a:ext cx="2156841" cy="16759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ハイエンド・AI搭載</a:t>
            </a:r>
            <a:endParaRPr lang="en-US" sz="834" dirty="0"/>
          </a:p>
        </p:txBody>
      </p:sp>
      <p:sp>
        <p:nvSpPr>
          <p:cNvPr id="25" name="Shape 19"/>
          <p:cNvSpPr/>
          <p:nvPr/>
        </p:nvSpPr>
        <p:spPr>
          <a:xfrm>
            <a:off x="428625" y="2327077"/>
            <a:ext cx="2686050" cy="5357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0"/>
          <p:cNvSpPr/>
          <p:nvPr/>
        </p:nvSpPr>
        <p:spPr>
          <a:xfrm>
            <a:off x="514350" y="2437805"/>
            <a:ext cx="314325" cy="314325"/>
          </a:xfrm>
          <a:prstGeom prst="ellipse">
            <a:avLst/>
          </a:prstGeom>
          <a:solidFill>
            <a:srgbClr val="F1F3F4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5" y="2523530"/>
            <a:ext cx="142875" cy="142875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914400" y="2384227"/>
            <a:ext cx="685242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02124"/>
                </a:solidFill>
              </a:rPr>
              <a:t>for Work</a:t>
            </a:r>
            <a:endParaRPr lang="en-US" sz="1090" dirty="0"/>
          </a:p>
        </p:txBody>
      </p:sp>
      <p:sp>
        <p:nvSpPr>
          <p:cNvPr id="29" name="Text 22"/>
          <p:cNvSpPr/>
          <p:nvPr/>
        </p:nvSpPr>
        <p:spPr>
          <a:xfrm>
            <a:off x="1671079" y="2396728"/>
            <a:ext cx="73502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8〜20万円台</a:t>
            </a:r>
            <a:endParaRPr lang="en-US" sz="885" dirty="0"/>
          </a:p>
        </p:txBody>
      </p:sp>
      <p:sp>
        <p:nvSpPr>
          <p:cNvPr id="30" name="Text 23"/>
          <p:cNvSpPr/>
          <p:nvPr/>
        </p:nvSpPr>
        <p:spPr>
          <a:xfrm>
            <a:off x="914400" y="2641402"/>
            <a:ext cx="1491704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法人向けモデル</a:t>
            </a:r>
            <a:endParaRPr lang="en-US" sz="834" dirty="0"/>
          </a:p>
        </p:txBody>
      </p:sp>
      <p:sp>
        <p:nvSpPr>
          <p:cNvPr id="31" name="Shape 24"/>
          <p:cNvSpPr/>
          <p:nvPr/>
        </p:nvSpPr>
        <p:spPr>
          <a:xfrm>
            <a:off x="3228975" y="2327077"/>
            <a:ext cx="2686050" cy="5357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Shape 25"/>
          <p:cNvSpPr/>
          <p:nvPr/>
        </p:nvSpPr>
        <p:spPr>
          <a:xfrm>
            <a:off x="3314700" y="2437805"/>
            <a:ext cx="314325" cy="314325"/>
          </a:xfrm>
          <a:prstGeom prst="ellipse">
            <a:avLst/>
          </a:prstGeom>
          <a:solidFill>
            <a:srgbClr val="F1F3F4"/>
          </a:solidFill>
          <a:ln/>
        </p:spPr>
      </p:sp>
      <p:pic>
        <p:nvPicPr>
          <p:cNvPr id="3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2566" y="2523530"/>
            <a:ext cx="178594" cy="142875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3714750" y="2384227"/>
            <a:ext cx="61372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02124"/>
                </a:solidFill>
              </a:rPr>
              <a:t>Gaming</a:t>
            </a:r>
            <a:endParaRPr lang="en-US" sz="1090" dirty="0"/>
          </a:p>
        </p:txBody>
      </p:sp>
      <p:sp>
        <p:nvSpPr>
          <p:cNvPr id="35" name="Text 27"/>
          <p:cNvSpPr/>
          <p:nvPr/>
        </p:nvSpPr>
        <p:spPr>
          <a:xfrm>
            <a:off x="4399908" y="2396728"/>
            <a:ext cx="73502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7〜15万円台</a:t>
            </a:r>
            <a:endParaRPr lang="en-US" sz="885" dirty="0"/>
          </a:p>
        </p:txBody>
      </p:sp>
      <p:sp>
        <p:nvSpPr>
          <p:cNvPr id="36" name="Text 28"/>
          <p:cNvSpPr/>
          <p:nvPr/>
        </p:nvSpPr>
        <p:spPr>
          <a:xfrm>
            <a:off x="3714750" y="2641402"/>
            <a:ext cx="1420183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クラウドゲーミング対応</a:t>
            </a:r>
            <a:endParaRPr lang="en-US" sz="834" dirty="0"/>
          </a:p>
        </p:txBody>
      </p:sp>
      <p:sp>
        <p:nvSpPr>
          <p:cNvPr id="37" name="Shape 29"/>
          <p:cNvSpPr/>
          <p:nvPr/>
        </p:nvSpPr>
        <p:spPr>
          <a:xfrm>
            <a:off x="428625" y="2948583"/>
            <a:ext cx="8286750" cy="332184"/>
          </a:xfrm>
          <a:prstGeom prst="rect">
            <a:avLst/>
          </a:prstGeom>
          <a:solidFill>
            <a:srgbClr val="202124"/>
          </a:solidFill>
          <a:ln/>
        </p:spPr>
      </p:sp>
      <p:pic>
        <p:nvPicPr>
          <p:cNvPr id="3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638" y="3043238"/>
            <a:ext cx="107156" cy="142875"/>
          </a:xfrm>
          <a:prstGeom prst="rect">
            <a:avLst/>
          </a:prstGeom>
        </p:spPr>
      </p:pic>
      <p:sp>
        <p:nvSpPr>
          <p:cNvPr id="39" name="Text 30"/>
          <p:cNvSpPr/>
          <p:nvPr/>
        </p:nvSpPr>
        <p:spPr>
          <a:xfrm>
            <a:off x="707231" y="3020020"/>
            <a:ext cx="3988277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2023年から「Chromebook Plus」が登場！ハイエンドモデルに定義</a:t>
            </a:r>
            <a:endParaRPr lang="en-US" sz="8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911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91245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ChromebookとChromebook Plusの違い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スペックとAI機能で大きな差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519833"/>
            <a:ext cx="8001000" cy="249674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519833"/>
            <a:ext cx="1600200" cy="325041"/>
          </a:xfrm>
          <a:prstGeom prst="rect">
            <a:avLst/>
          </a:prstGeom>
          <a:solidFill>
            <a:srgbClr val="F1F3F4"/>
          </a:solidFill>
          <a:ln/>
        </p:spPr>
      </p:sp>
      <p:sp>
        <p:nvSpPr>
          <p:cNvPr id="9" name="Shape 6"/>
          <p:cNvSpPr/>
          <p:nvPr/>
        </p:nvSpPr>
        <p:spPr>
          <a:xfrm>
            <a:off x="571500" y="1837730"/>
            <a:ext cx="160020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0" name="Text 7"/>
          <p:cNvSpPr/>
          <p:nvPr/>
        </p:nvSpPr>
        <p:spPr>
          <a:xfrm>
            <a:off x="571500" y="1519833"/>
            <a:ext cx="1600200" cy="325041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項目</a:t>
            </a:r>
            <a:endParaRPr lang="en-US" sz="987" dirty="0"/>
          </a:p>
        </p:txBody>
      </p:sp>
      <p:sp>
        <p:nvSpPr>
          <p:cNvPr id="11" name="Shape 8"/>
          <p:cNvSpPr/>
          <p:nvPr/>
        </p:nvSpPr>
        <p:spPr>
          <a:xfrm>
            <a:off x="2171700" y="1519833"/>
            <a:ext cx="2800350" cy="321469"/>
          </a:xfrm>
          <a:prstGeom prst="rect">
            <a:avLst/>
          </a:prstGeom>
          <a:solidFill>
            <a:srgbClr val="F1F3F4"/>
          </a:solidFill>
          <a:ln/>
        </p:spPr>
      </p:sp>
      <p:sp>
        <p:nvSpPr>
          <p:cNvPr id="12" name="Shape 9"/>
          <p:cNvSpPr/>
          <p:nvPr/>
        </p:nvSpPr>
        <p:spPr>
          <a:xfrm>
            <a:off x="2171700" y="1834158"/>
            <a:ext cx="28003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3" name="Text 10"/>
          <p:cNvSpPr/>
          <p:nvPr/>
        </p:nvSpPr>
        <p:spPr>
          <a:xfrm>
            <a:off x="2171700" y="1519833"/>
            <a:ext cx="2800350" cy="321469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Chromebook</a:t>
            </a:r>
            <a:endParaRPr lang="en-US" sz="987" dirty="0"/>
          </a:p>
        </p:txBody>
      </p:sp>
      <p:sp>
        <p:nvSpPr>
          <p:cNvPr id="14" name="Shape 11"/>
          <p:cNvSpPr/>
          <p:nvPr/>
        </p:nvSpPr>
        <p:spPr>
          <a:xfrm>
            <a:off x="4972050" y="1519833"/>
            <a:ext cx="3600450" cy="321469"/>
          </a:xfrm>
          <a:prstGeom prst="rect">
            <a:avLst/>
          </a:prstGeom>
          <a:solidFill>
            <a:srgbClr val="D2E3FC"/>
          </a:solidFill>
          <a:ln/>
        </p:spPr>
      </p:sp>
      <p:sp>
        <p:nvSpPr>
          <p:cNvPr id="15" name="Shape 12"/>
          <p:cNvSpPr/>
          <p:nvPr/>
        </p:nvSpPr>
        <p:spPr>
          <a:xfrm>
            <a:off x="4972050" y="1834158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6" name="Text 13"/>
          <p:cNvSpPr/>
          <p:nvPr/>
        </p:nvSpPr>
        <p:spPr>
          <a:xfrm>
            <a:off x="4972050" y="1519833"/>
            <a:ext cx="3600450" cy="321469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74EA6"/>
                </a:solidFill>
              </a:rPr>
              <a:t>Chromebook Plus</a:t>
            </a:r>
            <a:endParaRPr lang="en-US" sz="987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928813"/>
            <a:ext cx="214313" cy="12858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000125" y="1905595"/>
            <a:ext cx="25307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CPU</a:t>
            </a:r>
            <a:endParaRPr lang="en-US" sz="942" dirty="0"/>
          </a:p>
        </p:txBody>
      </p:sp>
      <p:sp>
        <p:nvSpPr>
          <p:cNvPr id="19" name="Text 15"/>
          <p:cNvSpPr/>
          <p:nvPr/>
        </p:nvSpPr>
        <p:spPr>
          <a:xfrm>
            <a:off x="2171700" y="1841302"/>
            <a:ext cx="2800350" cy="307181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Intel Celeron、Nシリーズ</a:t>
            </a:r>
            <a:endParaRPr lang="en-US" sz="942" dirty="0"/>
          </a:p>
        </p:txBody>
      </p:sp>
      <p:sp>
        <p:nvSpPr>
          <p:cNvPr id="20" name="Shape 16"/>
          <p:cNvSpPr/>
          <p:nvPr/>
        </p:nvSpPr>
        <p:spPr>
          <a:xfrm>
            <a:off x="4972050" y="1841302"/>
            <a:ext cx="3600450" cy="307181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21" name="Shape 17"/>
          <p:cNvSpPr/>
          <p:nvPr/>
        </p:nvSpPr>
        <p:spPr>
          <a:xfrm>
            <a:off x="4972050" y="2141339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2" name="Text 18"/>
          <p:cNvSpPr/>
          <p:nvPr/>
        </p:nvSpPr>
        <p:spPr>
          <a:xfrm>
            <a:off x="4972050" y="1841302"/>
            <a:ext cx="3600450" cy="307181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Intel Core i3 第12世代以降</a:t>
            </a:r>
            <a:endParaRPr lang="en-US" sz="885" dirty="0"/>
          </a:p>
        </p:txBody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5" y="2246709"/>
            <a:ext cx="214313" cy="12858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000125" y="2223492"/>
            <a:ext cx="38579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メモリ</a:t>
            </a:r>
            <a:endParaRPr lang="en-US" sz="942" dirty="0"/>
          </a:p>
        </p:txBody>
      </p:sp>
      <p:sp>
        <p:nvSpPr>
          <p:cNvPr id="25" name="Text 20"/>
          <p:cNvSpPr/>
          <p:nvPr/>
        </p:nvSpPr>
        <p:spPr>
          <a:xfrm>
            <a:off x="2171700" y="2148483"/>
            <a:ext cx="28003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4GB</a:t>
            </a:r>
            <a:endParaRPr lang="en-US" sz="942" dirty="0"/>
          </a:p>
        </p:txBody>
      </p:sp>
      <p:sp>
        <p:nvSpPr>
          <p:cNvPr id="26" name="Shape 21"/>
          <p:cNvSpPr/>
          <p:nvPr/>
        </p:nvSpPr>
        <p:spPr>
          <a:xfrm>
            <a:off x="4972050" y="2148483"/>
            <a:ext cx="3600450" cy="310753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27" name="Shape 22"/>
          <p:cNvSpPr/>
          <p:nvPr/>
        </p:nvSpPr>
        <p:spPr>
          <a:xfrm>
            <a:off x="4972050" y="2452092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8" name="Text 23"/>
          <p:cNvSpPr/>
          <p:nvPr/>
        </p:nvSpPr>
        <p:spPr>
          <a:xfrm>
            <a:off x="4972050" y="2148483"/>
            <a:ext cx="36004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8GB以上</a:t>
            </a:r>
            <a:endParaRPr lang="en-US" sz="885" dirty="0"/>
          </a:p>
        </p:txBody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2557463"/>
            <a:ext cx="214313" cy="128588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1000125" y="2534245"/>
            <a:ext cx="64037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ストレージ</a:t>
            </a:r>
            <a:endParaRPr lang="en-US" sz="942" dirty="0"/>
          </a:p>
        </p:txBody>
      </p:sp>
      <p:sp>
        <p:nvSpPr>
          <p:cNvPr id="31" name="Text 25"/>
          <p:cNvSpPr/>
          <p:nvPr/>
        </p:nvSpPr>
        <p:spPr>
          <a:xfrm>
            <a:off x="2171700" y="2459236"/>
            <a:ext cx="28003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32GB〜</a:t>
            </a:r>
            <a:endParaRPr lang="en-US" sz="942" dirty="0"/>
          </a:p>
        </p:txBody>
      </p:sp>
      <p:sp>
        <p:nvSpPr>
          <p:cNvPr id="32" name="Shape 26"/>
          <p:cNvSpPr/>
          <p:nvPr/>
        </p:nvSpPr>
        <p:spPr>
          <a:xfrm>
            <a:off x="4972050" y="2459236"/>
            <a:ext cx="3600450" cy="310753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33" name="Shape 27"/>
          <p:cNvSpPr/>
          <p:nvPr/>
        </p:nvSpPr>
        <p:spPr>
          <a:xfrm>
            <a:off x="4972050" y="2762845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34" name="Text 28"/>
          <p:cNvSpPr/>
          <p:nvPr/>
        </p:nvSpPr>
        <p:spPr>
          <a:xfrm>
            <a:off x="4972050" y="2459236"/>
            <a:ext cx="36004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128GB以上（SSD）</a:t>
            </a:r>
            <a:endParaRPr lang="en-US" sz="885" dirty="0"/>
          </a:p>
        </p:txBody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75" y="2868216"/>
            <a:ext cx="214313" cy="128588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1000125" y="2844998"/>
            <a:ext cx="38579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カメラ</a:t>
            </a:r>
            <a:endParaRPr lang="en-US" sz="942" dirty="0"/>
          </a:p>
        </p:txBody>
      </p:sp>
      <p:sp>
        <p:nvSpPr>
          <p:cNvPr id="37" name="Text 30"/>
          <p:cNvSpPr/>
          <p:nvPr/>
        </p:nvSpPr>
        <p:spPr>
          <a:xfrm>
            <a:off x="2171700" y="2769989"/>
            <a:ext cx="28003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720p</a:t>
            </a:r>
            <a:endParaRPr lang="en-US" sz="942" dirty="0"/>
          </a:p>
        </p:txBody>
      </p:sp>
      <p:sp>
        <p:nvSpPr>
          <p:cNvPr id="38" name="Shape 31"/>
          <p:cNvSpPr/>
          <p:nvPr/>
        </p:nvSpPr>
        <p:spPr>
          <a:xfrm>
            <a:off x="4972050" y="2769989"/>
            <a:ext cx="3600450" cy="310753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39" name="Shape 32"/>
          <p:cNvSpPr/>
          <p:nvPr/>
        </p:nvSpPr>
        <p:spPr>
          <a:xfrm>
            <a:off x="4972050" y="3073598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40" name="Text 33"/>
          <p:cNvSpPr/>
          <p:nvPr/>
        </p:nvSpPr>
        <p:spPr>
          <a:xfrm>
            <a:off x="4972050" y="2769989"/>
            <a:ext cx="36004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1080p以上</a:t>
            </a:r>
            <a:endParaRPr lang="en-US" sz="885" dirty="0"/>
          </a:p>
        </p:txBody>
      </p:sp>
      <p:pic>
        <p:nvPicPr>
          <p:cNvPr id="4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375" y="3178969"/>
            <a:ext cx="214313" cy="128588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1000125" y="3155752"/>
            <a:ext cx="25720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画面</a:t>
            </a:r>
            <a:endParaRPr lang="en-US" sz="942" dirty="0"/>
          </a:p>
        </p:txBody>
      </p:sp>
      <p:sp>
        <p:nvSpPr>
          <p:cNvPr id="43" name="Text 35"/>
          <p:cNvSpPr/>
          <p:nvPr/>
        </p:nvSpPr>
        <p:spPr>
          <a:xfrm>
            <a:off x="2171700" y="3080742"/>
            <a:ext cx="28003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HD（1366×768）も存在</a:t>
            </a:r>
            <a:endParaRPr lang="en-US" sz="942" dirty="0"/>
          </a:p>
        </p:txBody>
      </p:sp>
      <p:sp>
        <p:nvSpPr>
          <p:cNvPr id="44" name="Shape 36"/>
          <p:cNvSpPr/>
          <p:nvPr/>
        </p:nvSpPr>
        <p:spPr>
          <a:xfrm>
            <a:off x="4972050" y="3080742"/>
            <a:ext cx="3600450" cy="310753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45" name="Shape 37"/>
          <p:cNvSpPr/>
          <p:nvPr/>
        </p:nvSpPr>
        <p:spPr>
          <a:xfrm>
            <a:off x="4972050" y="3384352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46" name="Text 38"/>
          <p:cNvSpPr/>
          <p:nvPr/>
        </p:nvSpPr>
        <p:spPr>
          <a:xfrm>
            <a:off x="4972050" y="3080742"/>
            <a:ext cx="36004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フルHD（1920×1080）以上</a:t>
            </a:r>
            <a:endParaRPr lang="en-US" sz="885" dirty="0"/>
          </a:p>
        </p:txBody>
      </p:sp>
      <p:pic>
        <p:nvPicPr>
          <p:cNvPr id="4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4375" y="3489722"/>
            <a:ext cx="214313" cy="128588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1000125" y="3466505"/>
            <a:ext cx="38294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AI機能</a:t>
            </a:r>
            <a:endParaRPr lang="en-US" sz="942" dirty="0"/>
          </a:p>
        </p:txBody>
      </p:sp>
      <p:sp>
        <p:nvSpPr>
          <p:cNvPr id="49" name="Text 40"/>
          <p:cNvSpPr/>
          <p:nvPr/>
        </p:nvSpPr>
        <p:spPr>
          <a:xfrm>
            <a:off x="2171700" y="3391495"/>
            <a:ext cx="28003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なし</a:t>
            </a:r>
            <a:endParaRPr lang="en-US" sz="942" dirty="0"/>
          </a:p>
        </p:txBody>
      </p:sp>
      <p:sp>
        <p:nvSpPr>
          <p:cNvPr id="50" name="Shape 41"/>
          <p:cNvSpPr/>
          <p:nvPr/>
        </p:nvSpPr>
        <p:spPr>
          <a:xfrm>
            <a:off x="4972050" y="3391495"/>
            <a:ext cx="3600450" cy="310753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51" name="Shape 42"/>
          <p:cNvSpPr/>
          <p:nvPr/>
        </p:nvSpPr>
        <p:spPr>
          <a:xfrm>
            <a:off x="4972050" y="3695105"/>
            <a:ext cx="3600450" cy="7144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52" name="Text 43"/>
          <p:cNvSpPr/>
          <p:nvPr/>
        </p:nvSpPr>
        <p:spPr>
          <a:xfrm>
            <a:off x="4972050" y="3391495"/>
            <a:ext cx="3600450" cy="310753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Gemini、AI編集機能搭載</a:t>
            </a:r>
            <a:endParaRPr lang="en-US" sz="885" dirty="0"/>
          </a:p>
        </p:txBody>
      </p:sp>
      <p:pic>
        <p:nvPicPr>
          <p:cNvPr id="5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4375" y="3800475"/>
            <a:ext cx="214313" cy="128588"/>
          </a:xfrm>
          <a:prstGeom prst="rect">
            <a:avLst/>
          </a:prstGeom>
        </p:spPr>
      </p:pic>
      <p:sp>
        <p:nvSpPr>
          <p:cNvPr id="54" name="Text 44"/>
          <p:cNvSpPr/>
          <p:nvPr/>
        </p:nvSpPr>
        <p:spPr>
          <a:xfrm>
            <a:off x="1000125" y="3777258"/>
            <a:ext cx="25720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価格</a:t>
            </a:r>
            <a:endParaRPr lang="en-US" sz="942" dirty="0"/>
          </a:p>
        </p:txBody>
      </p:sp>
      <p:sp>
        <p:nvSpPr>
          <p:cNvPr id="55" name="Text 45"/>
          <p:cNvSpPr/>
          <p:nvPr/>
        </p:nvSpPr>
        <p:spPr>
          <a:xfrm>
            <a:off x="2171700" y="3702248"/>
            <a:ext cx="2800350" cy="307181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2万円〜4万円台</a:t>
            </a:r>
            <a:endParaRPr lang="en-US" sz="942" dirty="0"/>
          </a:p>
        </p:txBody>
      </p:sp>
      <p:sp>
        <p:nvSpPr>
          <p:cNvPr id="56" name="Shape 46"/>
          <p:cNvSpPr/>
          <p:nvPr/>
        </p:nvSpPr>
        <p:spPr>
          <a:xfrm>
            <a:off x="4972050" y="3702248"/>
            <a:ext cx="3600450" cy="307181"/>
          </a:xfrm>
          <a:prstGeom prst="rect">
            <a:avLst/>
          </a:prstGeom>
          <a:solidFill>
            <a:srgbClr val="E8F0FE"/>
          </a:solidFill>
          <a:ln/>
        </p:spPr>
      </p:sp>
      <p:sp>
        <p:nvSpPr>
          <p:cNvPr id="57" name="Text 47"/>
          <p:cNvSpPr/>
          <p:nvPr/>
        </p:nvSpPr>
        <p:spPr>
          <a:xfrm>
            <a:off x="4972050" y="3702248"/>
            <a:ext cx="3600450" cy="307181"/>
          </a:xfrm>
          <a:prstGeom prst="rect">
            <a:avLst/>
          </a:prstGeom>
          <a:noFill/>
          <a:ln/>
        </p:spPr>
        <p:txBody>
          <a:bodyPr wrap="square" lIns="170053" tIns="68072" rIns="170053" bIns="68072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7万円台〜</a:t>
            </a:r>
            <a:endParaRPr lang="en-US" sz="885" dirty="0"/>
          </a:p>
        </p:txBody>
      </p:sp>
      <p:sp>
        <p:nvSpPr>
          <p:cNvPr id="58" name="Shape 48"/>
          <p:cNvSpPr/>
          <p:nvPr/>
        </p:nvSpPr>
        <p:spPr>
          <a:xfrm>
            <a:off x="571500" y="4095155"/>
            <a:ext cx="8001000" cy="421481"/>
          </a:xfrm>
          <a:prstGeom prst="rect">
            <a:avLst/>
          </a:prstGeom>
          <a:solidFill>
            <a:srgbClr val="1A73E8"/>
          </a:solidFill>
          <a:ln/>
        </p:spPr>
      </p:sp>
      <p:pic>
        <p:nvPicPr>
          <p:cNvPr id="59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4375" y="4229100"/>
            <a:ext cx="171450" cy="171450"/>
          </a:xfrm>
          <a:prstGeom prst="rect">
            <a:avLst/>
          </a:prstGeom>
        </p:spPr>
      </p:pic>
      <p:sp>
        <p:nvSpPr>
          <p:cNvPr id="60" name="Text 49"/>
          <p:cNvSpPr/>
          <p:nvPr/>
        </p:nvSpPr>
        <p:spPr>
          <a:xfrm>
            <a:off x="992981" y="4196953"/>
            <a:ext cx="3170123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Chromebook Plusは「もれなく高性能"</a:t>
            </a:r>
            <a:endParaRPr lang="en-US" sz="1193" dirty="0"/>
          </a:p>
        </p:txBody>
      </p:sp>
      <p:sp>
        <p:nvSpPr>
          <p:cNvPr id="61" name="Text 50"/>
          <p:cNvSpPr/>
          <p:nvPr/>
        </p:nvSpPr>
        <p:spPr>
          <a:xfrm>
            <a:off x="5104349" y="4211241"/>
            <a:ext cx="3325276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スペック要件が明確で、どのモデルも快適に使える安心感</a:t>
            </a:r>
            <a:endParaRPr lang="en-US" sz="94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94176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0547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05520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 Plusのメリット（1）性能面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CPU、メモリ、ストレージが2倍以上で動作がサクサク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391245"/>
            <a:ext cx="3857625" cy="255567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391245"/>
            <a:ext cx="57150" cy="2555677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9" name="Shape 6"/>
          <p:cNvSpPr/>
          <p:nvPr/>
        </p:nvSpPr>
        <p:spPr>
          <a:xfrm>
            <a:off x="3500354" y="1534120"/>
            <a:ext cx="785896" cy="258961"/>
          </a:xfrm>
          <a:prstGeom prst="roundRect">
            <a:avLst/>
          </a:prstGeom>
          <a:solidFill>
            <a:srgbClr val="1A73E8"/>
          </a:solidFill>
          <a:ln/>
        </p:spPr>
      </p:sp>
      <p:sp>
        <p:nvSpPr>
          <p:cNvPr id="10" name="Text 7"/>
          <p:cNvSpPr/>
          <p:nvPr/>
        </p:nvSpPr>
        <p:spPr>
          <a:xfrm>
            <a:off x="3500354" y="1534120"/>
            <a:ext cx="785896" cy="258961"/>
          </a:xfrm>
          <a:prstGeom prst="rect">
            <a:avLst/>
          </a:prstGeom>
          <a:noFill/>
          <a:ln/>
        </p:spPr>
        <p:txBody>
          <a:bodyPr wrap="square" lIns="136017" tIns="68072" rIns="136017" bIns="68072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FFFFFF"/>
                </a:solidFill>
              </a:rPr>
              <a:t>性能2倍以上</a:t>
            </a:r>
            <a:endParaRPr lang="en-US" sz="683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30548"/>
            <a:ext cx="225028" cy="20002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17984" y="1505545"/>
            <a:ext cx="1880815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ハイエンドな構成が標準</a:t>
            </a:r>
            <a:endParaRPr lang="en-US" sz="1193" dirty="0"/>
          </a:p>
        </p:txBody>
      </p:sp>
      <p:sp>
        <p:nvSpPr>
          <p:cNvPr id="13" name="Shape 9"/>
          <p:cNvSpPr/>
          <p:nvPr/>
        </p:nvSpPr>
        <p:spPr>
          <a:xfrm>
            <a:off x="685800" y="1855589"/>
            <a:ext cx="3629025" cy="605433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4" name="Shape 10"/>
          <p:cNvSpPr/>
          <p:nvPr/>
        </p:nvSpPr>
        <p:spPr>
          <a:xfrm>
            <a:off x="828675" y="1979712"/>
            <a:ext cx="357188" cy="357188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544" y="2072580"/>
            <a:ext cx="171450" cy="17145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28738" y="1962745"/>
            <a:ext cx="140332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5F6368"/>
                </a:solidFill>
              </a:rPr>
              <a:t>CPU</a:t>
            </a:r>
            <a:endParaRPr lang="en-US" sz="784" dirty="0"/>
          </a:p>
        </p:txBody>
      </p:sp>
      <p:sp>
        <p:nvSpPr>
          <p:cNvPr id="17" name="Text 12"/>
          <p:cNvSpPr/>
          <p:nvPr/>
        </p:nvSpPr>
        <p:spPr>
          <a:xfrm>
            <a:off x="1328738" y="2146697"/>
            <a:ext cx="1403328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Core i3 第12世代以上</a:t>
            </a:r>
            <a:endParaRPr lang="en-US" sz="987" dirty="0"/>
          </a:p>
        </p:txBody>
      </p:sp>
      <p:sp>
        <p:nvSpPr>
          <p:cNvPr id="18" name="Shape 13"/>
          <p:cNvSpPr/>
          <p:nvPr/>
        </p:nvSpPr>
        <p:spPr>
          <a:xfrm>
            <a:off x="685800" y="2532459"/>
            <a:ext cx="3629025" cy="614363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9" name="Shape 14"/>
          <p:cNvSpPr/>
          <p:nvPr/>
        </p:nvSpPr>
        <p:spPr>
          <a:xfrm>
            <a:off x="828675" y="2661047"/>
            <a:ext cx="357188" cy="357188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828" y="2753916"/>
            <a:ext cx="192881" cy="17145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328738" y="2639616"/>
            <a:ext cx="566951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5F6368"/>
                </a:solidFill>
              </a:rPr>
              <a:t>メモリ</a:t>
            </a:r>
            <a:endParaRPr lang="en-US" sz="784" dirty="0"/>
          </a:p>
        </p:txBody>
      </p:sp>
      <p:sp>
        <p:nvSpPr>
          <p:cNvPr id="22" name="Text 16"/>
          <p:cNvSpPr/>
          <p:nvPr/>
        </p:nvSpPr>
        <p:spPr>
          <a:xfrm>
            <a:off x="1328738" y="2832497"/>
            <a:ext cx="566951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8GB以上</a:t>
            </a:r>
            <a:endParaRPr lang="en-US" sz="987" dirty="0"/>
          </a:p>
        </p:txBody>
      </p:sp>
      <p:sp>
        <p:nvSpPr>
          <p:cNvPr id="23" name="Shape 17"/>
          <p:cNvSpPr/>
          <p:nvPr/>
        </p:nvSpPr>
        <p:spPr>
          <a:xfrm>
            <a:off x="685800" y="3218259"/>
            <a:ext cx="3629025" cy="614363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24" name="Shape 18"/>
          <p:cNvSpPr/>
          <p:nvPr/>
        </p:nvSpPr>
        <p:spPr>
          <a:xfrm>
            <a:off x="828675" y="3346847"/>
            <a:ext cx="357188" cy="357188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544" y="3439716"/>
            <a:ext cx="171450" cy="17145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328738" y="3325416"/>
            <a:ext cx="1030709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5F6368"/>
                </a:solidFill>
              </a:rPr>
              <a:t>ストレージ</a:t>
            </a:r>
            <a:endParaRPr lang="en-US" sz="784" dirty="0"/>
          </a:p>
        </p:txBody>
      </p:sp>
      <p:sp>
        <p:nvSpPr>
          <p:cNvPr id="27" name="Text 20"/>
          <p:cNvSpPr/>
          <p:nvPr/>
        </p:nvSpPr>
        <p:spPr>
          <a:xfrm>
            <a:off x="1328738" y="3518297"/>
            <a:ext cx="1030709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SSD 128GB以上</a:t>
            </a:r>
            <a:endParaRPr lang="en-US" sz="987" dirty="0"/>
          </a:p>
        </p:txBody>
      </p:sp>
      <p:sp>
        <p:nvSpPr>
          <p:cNvPr id="28" name="Shape 21"/>
          <p:cNvSpPr/>
          <p:nvPr/>
        </p:nvSpPr>
        <p:spPr>
          <a:xfrm>
            <a:off x="571500" y="4004072"/>
            <a:ext cx="3857625" cy="101865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9" name="Shape 22"/>
          <p:cNvSpPr/>
          <p:nvPr/>
        </p:nvSpPr>
        <p:spPr>
          <a:xfrm>
            <a:off x="571500" y="4004072"/>
            <a:ext cx="57150" cy="1018654"/>
          </a:xfrm>
          <a:prstGeom prst="rect">
            <a:avLst/>
          </a:prstGeom>
          <a:solidFill>
            <a:srgbClr val="34A853"/>
          </a:solidFill>
          <a:ln/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375" y="4171950"/>
            <a:ext cx="225028" cy="200025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1046559" y="4146947"/>
            <a:ext cx="1531051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高精細ディスプレイ</a:t>
            </a:r>
            <a:endParaRPr lang="en-US" sz="1193" dirty="0"/>
          </a:p>
        </p:txBody>
      </p:sp>
      <p:sp>
        <p:nvSpPr>
          <p:cNvPr id="32" name="Text 24"/>
          <p:cNvSpPr/>
          <p:nvPr/>
        </p:nvSpPr>
        <p:spPr>
          <a:xfrm>
            <a:off x="714375" y="4468416"/>
            <a:ext cx="35718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必ず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5F6368"/>
                </a:solidFill>
              </a:rPr>
              <a:t>フルHD（1920×1080）以上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を搭載。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OLED（有機EL）や2K解像度モデルも選択可能。</a:t>
            </a:r>
            <a:endParaRPr lang="en-US" sz="942" dirty="0"/>
          </a:p>
        </p:txBody>
      </p:sp>
      <p:sp>
        <p:nvSpPr>
          <p:cNvPr id="33" name="Shape 25"/>
          <p:cNvSpPr/>
          <p:nvPr/>
        </p:nvSpPr>
        <p:spPr>
          <a:xfrm>
            <a:off x="4714875" y="1391245"/>
            <a:ext cx="3857625" cy="36314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Shape 26"/>
          <p:cNvSpPr/>
          <p:nvPr/>
        </p:nvSpPr>
        <p:spPr>
          <a:xfrm>
            <a:off x="4714875" y="1391245"/>
            <a:ext cx="57150" cy="3631481"/>
          </a:xfrm>
          <a:prstGeom prst="rect">
            <a:avLst/>
          </a:prstGeom>
          <a:solidFill>
            <a:srgbClr val="EA4335"/>
          </a:solidFill>
          <a:ln/>
        </p:spPr>
      </p:sp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0625" y="1701998"/>
            <a:ext cx="200025" cy="200025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5307806" y="1676995"/>
            <a:ext cx="1539646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快適にこなせる作業</a:t>
            </a:r>
            <a:endParaRPr lang="en-US" sz="1193" dirty="0"/>
          </a:p>
        </p:txBody>
      </p:sp>
      <p:pic>
        <p:nvPicPr>
          <p:cNvPr id="3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00625" y="2084189"/>
            <a:ext cx="171450" cy="171450"/>
          </a:xfrm>
          <a:prstGeom prst="rect">
            <a:avLst/>
          </a:prstGeom>
        </p:spPr>
      </p:pic>
      <p:sp>
        <p:nvSpPr>
          <p:cNvPr id="38" name="Text 28"/>
          <p:cNvSpPr/>
          <p:nvPr/>
        </p:nvSpPr>
        <p:spPr>
          <a:xfrm>
            <a:off x="5279231" y="2069902"/>
            <a:ext cx="183326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WEBアプリの快適利用</a:t>
            </a:r>
            <a:endParaRPr lang="en-US" sz="987" dirty="0"/>
          </a:p>
        </p:txBody>
      </p:sp>
      <p:sp>
        <p:nvSpPr>
          <p:cNvPr id="39" name="Text 29"/>
          <p:cNvSpPr/>
          <p:nvPr/>
        </p:nvSpPr>
        <p:spPr>
          <a:xfrm>
            <a:off x="5279231" y="2321719"/>
            <a:ext cx="183326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重たいWebアプリもスムーズに動作</a:t>
            </a:r>
            <a:endParaRPr lang="en-US" sz="834" dirty="0"/>
          </a:p>
        </p:txBody>
      </p:sp>
      <p:pic>
        <p:nvPicPr>
          <p:cNvPr id="4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625" y="2577108"/>
            <a:ext cx="171450" cy="171450"/>
          </a:xfrm>
          <a:prstGeom prst="rect">
            <a:avLst/>
          </a:prstGeom>
        </p:spPr>
      </p:pic>
      <p:sp>
        <p:nvSpPr>
          <p:cNvPr id="41" name="Text 30"/>
          <p:cNvSpPr/>
          <p:nvPr/>
        </p:nvSpPr>
        <p:spPr>
          <a:xfrm>
            <a:off x="5279231" y="2562820"/>
            <a:ext cx="20482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マルチタスクも余裕</a:t>
            </a:r>
            <a:endParaRPr lang="en-US" sz="987" dirty="0"/>
          </a:p>
        </p:txBody>
      </p:sp>
      <p:sp>
        <p:nvSpPr>
          <p:cNvPr id="42" name="Text 31"/>
          <p:cNvSpPr/>
          <p:nvPr/>
        </p:nvSpPr>
        <p:spPr>
          <a:xfrm>
            <a:off x="5279231" y="2814638"/>
            <a:ext cx="204827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タブを数十個開いても軽快な動作を維持</a:t>
            </a:r>
            <a:endParaRPr lang="en-US" sz="834" dirty="0"/>
          </a:p>
        </p:txBody>
      </p:sp>
      <p:pic>
        <p:nvPicPr>
          <p:cNvPr id="43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625" y="3070027"/>
            <a:ext cx="171450" cy="171450"/>
          </a:xfrm>
          <a:prstGeom prst="rect">
            <a:avLst/>
          </a:prstGeom>
        </p:spPr>
      </p:pic>
      <p:sp>
        <p:nvSpPr>
          <p:cNvPr id="44" name="Text 32"/>
          <p:cNvSpPr/>
          <p:nvPr/>
        </p:nvSpPr>
        <p:spPr>
          <a:xfrm>
            <a:off x="5279231" y="3055739"/>
            <a:ext cx="2398151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ビデオ会議も高品質</a:t>
            </a:r>
            <a:endParaRPr lang="en-US" sz="987" dirty="0"/>
          </a:p>
        </p:txBody>
      </p:sp>
      <p:sp>
        <p:nvSpPr>
          <p:cNvPr id="45" name="Text 33"/>
          <p:cNvSpPr/>
          <p:nvPr/>
        </p:nvSpPr>
        <p:spPr>
          <a:xfrm>
            <a:off x="5279231" y="3307556"/>
            <a:ext cx="2398151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Google Meetをしながらの資料共有もスムーズ</a:t>
            </a:r>
            <a:endParaRPr lang="en-US" sz="834" dirty="0"/>
          </a:p>
        </p:txBody>
      </p:sp>
      <p:pic>
        <p:nvPicPr>
          <p:cNvPr id="46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625" y="3562945"/>
            <a:ext cx="171450" cy="171450"/>
          </a:xfrm>
          <a:prstGeom prst="rect">
            <a:avLst/>
          </a:prstGeom>
        </p:spPr>
      </p:pic>
      <p:sp>
        <p:nvSpPr>
          <p:cNvPr id="47" name="Text 34"/>
          <p:cNvSpPr/>
          <p:nvPr/>
        </p:nvSpPr>
        <p:spPr>
          <a:xfrm>
            <a:off x="5279231" y="3548658"/>
            <a:ext cx="2005636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クリエイティブ作業</a:t>
            </a:r>
            <a:endParaRPr lang="en-US" sz="987" dirty="0"/>
          </a:p>
        </p:txBody>
      </p:sp>
      <p:sp>
        <p:nvSpPr>
          <p:cNvPr id="48" name="Text 35"/>
          <p:cNvSpPr/>
          <p:nvPr/>
        </p:nvSpPr>
        <p:spPr>
          <a:xfrm>
            <a:off x="5279231" y="3800475"/>
            <a:ext cx="200563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Linuxアプリや画像編集もストレスなし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59573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911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91245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 Plusのメリット（2）AI機能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GoogleのAIを最大限に活用できる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676995"/>
            <a:ext cx="3857625" cy="1782366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676995"/>
            <a:ext cx="3800475" cy="1725216"/>
          </a:xfrm>
          <a:prstGeom prst="rect">
            <a:avLst/>
          </a:prstGeom>
          <a:solidFill>
            <a:srgbClr val="F4B400"/>
          </a:solidFill>
          <a:ln/>
        </p:spPr>
      </p:sp>
      <p:sp>
        <p:nvSpPr>
          <p:cNvPr id="9" name="Shape 6"/>
          <p:cNvSpPr/>
          <p:nvPr/>
        </p:nvSpPr>
        <p:spPr>
          <a:xfrm>
            <a:off x="657225" y="1762720"/>
            <a:ext cx="414338" cy="216098"/>
          </a:xfrm>
          <a:prstGeom prst="roundRect">
            <a:avLst/>
          </a:prstGeom>
          <a:solidFill>
            <a:srgbClr val="9013FE"/>
          </a:solidFill>
          <a:ln/>
        </p:spPr>
      </p:sp>
      <p:sp>
        <p:nvSpPr>
          <p:cNvPr id="10" name="Text 7"/>
          <p:cNvSpPr/>
          <p:nvPr/>
        </p:nvSpPr>
        <p:spPr>
          <a:xfrm>
            <a:off x="657225" y="1762720"/>
            <a:ext cx="414338" cy="216098"/>
          </a:xfrm>
          <a:prstGeom prst="rect">
            <a:avLst/>
          </a:prstGeom>
          <a:noFill/>
          <a:ln/>
        </p:spPr>
        <p:txBody>
          <a:bodyPr wrap="square" lIns="127508" tIns="42545" rIns="127508" bIns="42545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FFFFFF"/>
                </a:solidFill>
              </a:rPr>
              <a:t>特典</a:t>
            </a:r>
            <a:endParaRPr lang="en-US" sz="683" dirty="0"/>
          </a:p>
        </p:txBody>
      </p:sp>
      <p:sp>
        <p:nvSpPr>
          <p:cNvPr id="11" name="Text 8"/>
          <p:cNvSpPr/>
          <p:nvPr/>
        </p:nvSpPr>
        <p:spPr>
          <a:xfrm>
            <a:off x="657225" y="2085975"/>
            <a:ext cx="3686175" cy="500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Google AI Proプランが</a:t>
            </a:r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1年間無料</a:t>
            </a:r>
            <a:endParaRPr lang="en-US" sz="1193" dirty="0"/>
          </a:p>
        </p:txBody>
      </p:sp>
      <p:sp>
        <p:nvSpPr>
          <p:cNvPr id="12" name="Text 9"/>
          <p:cNvSpPr/>
          <p:nvPr/>
        </p:nvSpPr>
        <p:spPr>
          <a:xfrm>
            <a:off x="657225" y="2657475"/>
            <a:ext cx="368617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月額2,900円相当のプランが</a:t>
            </a:r>
            <a:endParaRPr lang="en-US" sz="942" dirty="0"/>
          </a:p>
        </p:txBody>
      </p:sp>
      <p:sp>
        <p:nvSpPr>
          <p:cNvPr id="13" name="Text 10"/>
          <p:cNvSpPr/>
          <p:nvPr/>
        </p:nvSpPr>
        <p:spPr>
          <a:xfrm>
            <a:off x="657225" y="2882503"/>
            <a:ext cx="368617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EA4335"/>
                </a:solidFill>
              </a:rPr>
              <a:t>0円で使い放題</a:t>
            </a:r>
            <a:endParaRPr lang="en-US" sz="1090" dirty="0"/>
          </a:p>
        </p:txBody>
      </p:sp>
      <p:sp>
        <p:nvSpPr>
          <p:cNvPr id="14" name="Text 11"/>
          <p:cNvSpPr/>
          <p:nvPr/>
        </p:nvSpPr>
        <p:spPr>
          <a:xfrm>
            <a:off x="657225" y="3180755"/>
            <a:ext cx="3686175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Chromebook Plus限定の特別特典です。</a:t>
            </a:r>
            <a:endParaRPr lang="en-US" sz="834" dirty="0"/>
          </a:p>
        </p:txBody>
      </p:sp>
      <p:sp>
        <p:nvSpPr>
          <p:cNvPr id="15" name="Shape 12"/>
          <p:cNvSpPr/>
          <p:nvPr/>
        </p:nvSpPr>
        <p:spPr>
          <a:xfrm>
            <a:off x="571500" y="3502223"/>
            <a:ext cx="3857625" cy="1355527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5" y="3598664"/>
            <a:ext cx="257175" cy="2286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021556" y="3587948"/>
            <a:ext cx="95397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Gemini搭載</a:t>
            </a:r>
            <a:endParaRPr lang="en-US" sz="1193" dirty="0"/>
          </a:p>
        </p:txBody>
      </p:sp>
      <p:sp>
        <p:nvSpPr>
          <p:cNvPr id="18" name="Text 14"/>
          <p:cNvSpPr/>
          <p:nvPr/>
        </p:nvSpPr>
        <p:spPr>
          <a:xfrm>
            <a:off x="657225" y="3945136"/>
            <a:ext cx="3686175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5F6368"/>
                </a:solidFill>
              </a:rPr>
              <a:t>Gemini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と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5F6368"/>
                </a:solidFill>
              </a:rPr>
              <a:t>Notebook LM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がプリインストール。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ツールバーからクリックするだけで、ログイン不要ですぐに起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動できます。</a:t>
            </a:r>
            <a:endParaRPr lang="en-US" sz="942" dirty="0"/>
          </a:p>
        </p:txBody>
      </p:sp>
      <p:sp>
        <p:nvSpPr>
          <p:cNvPr id="19" name="Shape 15"/>
          <p:cNvSpPr/>
          <p:nvPr/>
        </p:nvSpPr>
        <p:spPr>
          <a:xfrm>
            <a:off x="4714875" y="1676995"/>
            <a:ext cx="3857625" cy="3180755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88" y="1939528"/>
            <a:ext cx="171450" cy="17145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172075" y="1907381"/>
            <a:ext cx="1385162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02124"/>
                </a:solidFill>
              </a:rPr>
              <a:t>オリジナルAI機能</a:t>
            </a:r>
            <a:endParaRPr lang="en-US" sz="1193" dirty="0"/>
          </a:p>
        </p:txBody>
      </p:sp>
      <p:sp>
        <p:nvSpPr>
          <p:cNvPr id="22" name="Shape 17"/>
          <p:cNvSpPr/>
          <p:nvPr/>
        </p:nvSpPr>
        <p:spPr>
          <a:xfrm>
            <a:off x="4929188" y="2284214"/>
            <a:ext cx="1643063" cy="837605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6344" y="2391370"/>
            <a:ext cx="1428750" cy="17145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036344" y="2634258"/>
            <a:ext cx="14287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02124"/>
                </a:solidFill>
              </a:rPr>
              <a:t>クイックインサート</a:t>
            </a:r>
            <a:endParaRPr lang="en-US" sz="784" dirty="0"/>
          </a:p>
        </p:txBody>
      </p:sp>
      <p:sp>
        <p:nvSpPr>
          <p:cNvPr id="25" name="Text 19"/>
          <p:cNvSpPr/>
          <p:nvPr/>
        </p:nvSpPr>
        <p:spPr>
          <a:xfrm>
            <a:off x="5036344" y="2870002"/>
            <a:ext cx="1428750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5F6368"/>
                </a:solidFill>
              </a:rPr>
              <a:t>文書や画像を瞬時に生成</a:t>
            </a:r>
            <a:endParaRPr lang="en-US" sz="727" dirty="0"/>
          </a:p>
        </p:txBody>
      </p:sp>
      <p:sp>
        <p:nvSpPr>
          <p:cNvPr id="26" name="Shape 20"/>
          <p:cNvSpPr/>
          <p:nvPr/>
        </p:nvSpPr>
        <p:spPr>
          <a:xfrm>
            <a:off x="6715125" y="2284214"/>
            <a:ext cx="1643063" cy="837605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2281" y="2391370"/>
            <a:ext cx="1428750" cy="17145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6822281" y="2634258"/>
            <a:ext cx="14287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02124"/>
                </a:solidFill>
              </a:rPr>
              <a:t>かこって検索</a:t>
            </a:r>
            <a:endParaRPr lang="en-US" sz="784" dirty="0"/>
          </a:p>
        </p:txBody>
      </p:sp>
      <p:sp>
        <p:nvSpPr>
          <p:cNvPr id="29" name="Text 22"/>
          <p:cNvSpPr/>
          <p:nvPr/>
        </p:nvSpPr>
        <p:spPr>
          <a:xfrm>
            <a:off x="6822281" y="2870002"/>
            <a:ext cx="1428750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5F6368"/>
                </a:solidFill>
              </a:rPr>
              <a:t>画面を囲うだけで検索</a:t>
            </a:r>
            <a:endParaRPr lang="en-US" sz="727" dirty="0"/>
          </a:p>
        </p:txBody>
      </p:sp>
      <p:sp>
        <p:nvSpPr>
          <p:cNvPr id="30" name="Shape 23"/>
          <p:cNvSpPr/>
          <p:nvPr/>
        </p:nvSpPr>
        <p:spPr>
          <a:xfrm>
            <a:off x="4929188" y="3264694"/>
            <a:ext cx="1643063" cy="837605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344" y="3371850"/>
            <a:ext cx="1428750" cy="17145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5036344" y="3614738"/>
            <a:ext cx="14287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02124"/>
                </a:solidFill>
              </a:rPr>
              <a:t>消しゴムマジック</a:t>
            </a:r>
            <a:endParaRPr lang="en-US" sz="784" dirty="0"/>
          </a:p>
        </p:txBody>
      </p:sp>
      <p:sp>
        <p:nvSpPr>
          <p:cNvPr id="33" name="Text 25"/>
          <p:cNvSpPr/>
          <p:nvPr/>
        </p:nvSpPr>
        <p:spPr>
          <a:xfrm>
            <a:off x="5036344" y="3850481"/>
            <a:ext cx="1428750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5F6368"/>
                </a:solidFill>
              </a:rPr>
              <a:t>不要なものをAIが消去</a:t>
            </a:r>
            <a:endParaRPr lang="en-US" sz="727" dirty="0"/>
          </a:p>
        </p:txBody>
      </p:sp>
      <p:sp>
        <p:nvSpPr>
          <p:cNvPr id="34" name="Shape 26"/>
          <p:cNvSpPr/>
          <p:nvPr/>
        </p:nvSpPr>
        <p:spPr>
          <a:xfrm>
            <a:off x="6715125" y="3264694"/>
            <a:ext cx="1643063" cy="837605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2281" y="3371850"/>
            <a:ext cx="1428750" cy="171450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6822281" y="3614738"/>
            <a:ext cx="14287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02124"/>
                </a:solidFill>
              </a:rPr>
              <a:t>文書読解サポート</a:t>
            </a:r>
            <a:endParaRPr lang="en-US" sz="784" dirty="0"/>
          </a:p>
        </p:txBody>
      </p:sp>
      <p:sp>
        <p:nvSpPr>
          <p:cNvPr id="37" name="Text 28"/>
          <p:cNvSpPr/>
          <p:nvPr/>
        </p:nvSpPr>
        <p:spPr>
          <a:xfrm>
            <a:off x="6822281" y="3850481"/>
            <a:ext cx="1428750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5F6368"/>
                </a:solidFill>
              </a:rPr>
              <a:t>長文の要約や翻訳</a:t>
            </a:r>
            <a:endParaRPr lang="en-US" sz="727" dirty="0"/>
          </a:p>
        </p:txBody>
      </p:sp>
      <p:sp>
        <p:nvSpPr>
          <p:cNvPr id="38" name="Shape 29"/>
          <p:cNvSpPr/>
          <p:nvPr/>
        </p:nvSpPr>
        <p:spPr>
          <a:xfrm>
            <a:off x="4929188" y="4245173"/>
            <a:ext cx="3429000" cy="385763"/>
          </a:xfrm>
          <a:prstGeom prst="rect">
            <a:avLst/>
          </a:prstGeom>
          <a:solidFill>
            <a:srgbClr val="E8F0FE"/>
          </a:solidFill>
          <a:ln/>
        </p:spPr>
      </p:sp>
      <p:pic>
        <p:nvPicPr>
          <p:cNvPr id="3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6344" y="4352330"/>
            <a:ext cx="192881" cy="171450"/>
          </a:xfrm>
          <a:prstGeom prst="rect">
            <a:avLst/>
          </a:prstGeom>
        </p:spPr>
      </p:pic>
      <p:sp>
        <p:nvSpPr>
          <p:cNvPr id="40" name="Text 30"/>
          <p:cNvSpPr/>
          <p:nvPr/>
        </p:nvSpPr>
        <p:spPr>
          <a:xfrm>
            <a:off x="5300663" y="4355902"/>
            <a:ext cx="226122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Androidスマホと同じUIで直感的に使えます</a:t>
            </a:r>
            <a:endParaRPr lang="en-US" sz="83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6262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71500" y="1362670"/>
            <a:ext cx="8001000" cy="28575"/>
          </a:xfrm>
          <a:prstGeom prst="rect">
            <a:avLst/>
          </a:prstGeom>
          <a:solidFill>
            <a:srgbClr val="1A73E8"/>
          </a:solidFill>
          <a:ln/>
        </p:spPr>
      </p:sp>
      <p:sp>
        <p:nvSpPr>
          <p:cNvPr id="5" name="Text 2"/>
          <p:cNvSpPr/>
          <p:nvPr/>
        </p:nvSpPr>
        <p:spPr>
          <a:xfrm>
            <a:off x="571500" y="428625"/>
            <a:ext cx="8001000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02124"/>
                </a:solidFill>
              </a:rPr>
              <a:t>Chromebook Plusのメリット（3）オフライン利用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571500" y="998339"/>
            <a:ext cx="80010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5F6368"/>
                </a:solidFill>
              </a:rPr>
              <a:t>データのオフライン利用もできる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571500" y="1576983"/>
            <a:ext cx="4452510" cy="353079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571500" y="1576983"/>
            <a:ext cx="4452482" cy="57150"/>
          </a:xfrm>
          <a:prstGeom prst="rect">
            <a:avLst/>
          </a:prstGeom>
          <a:solidFill>
            <a:srgbClr val="34A853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230" y="2437302"/>
            <a:ext cx="535781" cy="428625"/>
          </a:xfrm>
          <a:prstGeom prst="rect">
            <a:avLst/>
          </a:prstGeom>
        </p:spPr>
      </p:pic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2701314" y="2555174"/>
            <a:ext cx="192881" cy="192881"/>
          </a:xfrm>
          <a:prstGeom prst="rect">
            <a:avLst/>
          </a:prstGeom>
        </p:spPr>
      </p:pic>
      <p:pic>
        <p:nvPicPr>
          <p:cNvPr id="1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3499" y="2437302"/>
            <a:ext cx="535781" cy="428625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71525" y="2980227"/>
            <a:ext cx="4052460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02124"/>
                </a:solidFill>
              </a:rPr>
              <a:t>Googleドライブの全データを</a:t>
            </a:r>
            <a:pPr algn="ctr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02124"/>
                </a:solidFill>
              </a:rPr>
              <a:t>
</a:t>
            </a:r>
            <a:pPr algn="ctr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02124"/>
                </a:solidFill>
              </a:rPr>
              <a:t>オフラインで利用可能</a:t>
            </a:r>
            <a:endParaRPr lang="en-US" sz="1397" dirty="0"/>
          </a:p>
        </p:txBody>
      </p:sp>
      <p:sp>
        <p:nvSpPr>
          <p:cNvPr id="13" name="Text 7"/>
          <p:cNvSpPr/>
          <p:nvPr/>
        </p:nvSpPr>
        <p:spPr>
          <a:xfrm>
            <a:off x="771525" y="3630309"/>
            <a:ext cx="4052460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Chromebook Plusは</a:t>
            </a:r>
            <a:pPr algn="ctr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1A73E8"/>
                </a:solidFill>
              </a:rPr>
              <a:t>128GB以上のストレージ</a:t>
            </a:r>
            <a:pPr algn="ctr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を搭載。</a:t>
            </a:r>
            <a:pPr algn="ctr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
</a:t>
            </a:r>
            <a:pPr algn="ctr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 設定を有効にすれば、クラウド上のファイルをローカルに同期し、ネ</a:t>
            </a:r>
            <a:pPr algn="ctr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5F6368"/>
                </a:solidFill>
              </a:rPr>
              <a:t>ット環境がなくてもアクセスできます。</a:t>
            </a:r>
            <a:endParaRPr lang="en-US" sz="942" dirty="0"/>
          </a:p>
        </p:txBody>
      </p:sp>
      <p:sp>
        <p:nvSpPr>
          <p:cNvPr id="14" name="Shape 8"/>
          <p:cNvSpPr/>
          <p:nvPr/>
        </p:nvSpPr>
        <p:spPr>
          <a:xfrm>
            <a:off x="5195460" y="1576983"/>
            <a:ext cx="3377040" cy="11007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9"/>
          <p:cNvSpPr/>
          <p:nvPr/>
        </p:nvSpPr>
        <p:spPr>
          <a:xfrm>
            <a:off x="5324047" y="1913018"/>
            <a:ext cx="428625" cy="428625"/>
          </a:xfrm>
          <a:prstGeom prst="ellipse">
            <a:avLst/>
          </a:prstGeom>
          <a:solidFill>
            <a:srgbClr val="FCE8E6"/>
          </a:solidFill>
          <a:ln/>
        </p:spPr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1203" y="2041606"/>
            <a:ext cx="214313" cy="17145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852685" y="1845878"/>
            <a:ext cx="2591228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ネット切断時も安心</a:t>
            </a:r>
            <a:endParaRPr lang="en-US" sz="987" dirty="0"/>
          </a:p>
        </p:txBody>
      </p:sp>
      <p:sp>
        <p:nvSpPr>
          <p:cNvPr id="18" name="Text 11"/>
          <p:cNvSpPr/>
          <p:nvPr/>
        </p:nvSpPr>
        <p:spPr>
          <a:xfrm>
            <a:off x="5852685" y="2088766"/>
            <a:ext cx="2591228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作業中に突然ネットが切れても、そのまま作業を継続可能。再接続時に自動で同期されます。</a:t>
            </a:r>
            <a:endParaRPr lang="en-US" sz="834" dirty="0"/>
          </a:p>
        </p:txBody>
      </p:sp>
      <p:sp>
        <p:nvSpPr>
          <p:cNvPr id="19" name="Shape 12"/>
          <p:cNvSpPr/>
          <p:nvPr/>
        </p:nvSpPr>
        <p:spPr>
          <a:xfrm>
            <a:off x="5195460" y="2792006"/>
            <a:ext cx="3377040" cy="11007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3"/>
          <p:cNvSpPr/>
          <p:nvPr/>
        </p:nvSpPr>
        <p:spPr>
          <a:xfrm>
            <a:off x="5324047" y="3128042"/>
            <a:ext cx="428625" cy="428625"/>
          </a:xfrm>
          <a:prstGeom prst="ellipse">
            <a:avLst/>
          </a:prstGeom>
          <a:solidFill>
            <a:srgbClr val="E6F4EA"/>
          </a:solidFill>
          <a:ln/>
        </p:spPr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1919" y="3256629"/>
            <a:ext cx="192881" cy="17145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852685" y="3060902"/>
            <a:ext cx="2591228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移動中・出張先で活躍</a:t>
            </a:r>
            <a:endParaRPr lang="en-US" sz="987" dirty="0"/>
          </a:p>
        </p:txBody>
      </p:sp>
      <p:sp>
        <p:nvSpPr>
          <p:cNvPr id="23" name="Text 15"/>
          <p:cNvSpPr/>
          <p:nvPr/>
        </p:nvSpPr>
        <p:spPr>
          <a:xfrm>
            <a:off x="5852685" y="3303789"/>
            <a:ext cx="2591228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飛行機や新幹線の中など、Wi-Fiがない環境でもドキュメント編集や閲覧が可能です。</a:t>
            </a:r>
            <a:endParaRPr lang="en-US" sz="834" dirty="0"/>
          </a:p>
        </p:txBody>
      </p:sp>
      <p:sp>
        <p:nvSpPr>
          <p:cNvPr id="24" name="Shape 16"/>
          <p:cNvSpPr/>
          <p:nvPr/>
        </p:nvSpPr>
        <p:spPr>
          <a:xfrm>
            <a:off x="5195460" y="4007030"/>
            <a:ext cx="3377040" cy="11007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Shape 17"/>
          <p:cNvSpPr/>
          <p:nvPr/>
        </p:nvSpPr>
        <p:spPr>
          <a:xfrm>
            <a:off x="5324047" y="4343065"/>
            <a:ext cx="428625" cy="428625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4066" y="4471653"/>
            <a:ext cx="128588" cy="17145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5852685" y="4195921"/>
            <a:ext cx="2591228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02124"/>
                </a:solidFill>
              </a:rPr>
              <a:t>作業の中断がない</a:t>
            </a:r>
            <a:endParaRPr lang="en-US" sz="987" dirty="0"/>
          </a:p>
        </p:txBody>
      </p:sp>
      <p:sp>
        <p:nvSpPr>
          <p:cNvPr id="28" name="Text 19"/>
          <p:cNvSpPr/>
          <p:nvPr/>
        </p:nvSpPr>
        <p:spPr>
          <a:xfrm>
            <a:off x="5852685" y="4438808"/>
            <a:ext cx="2591228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5F6368"/>
                </a:solidFill>
              </a:rPr>
              <a:t>「ネットがないから仕事ができない」という状況を回避。いつでもどこでも生産性を維持できます。</a:t>
            </a:r>
            <a:endParaRPr lang="en-US" sz="8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2026-02-16T13:10:03Z</dcterms:created>
  <dcterms:modified xsi:type="dcterms:W3CDTF">2026-02-16T13:10:03Z</dcterms:modified>
</cp:coreProperties>
</file>