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image" Target="../media/image-2-18.png"/><Relationship Id="rId19" Type="http://schemas.openxmlformats.org/officeDocument/2006/relationships/image" Target="../media/image-2-19.png"/><Relationship Id="rId20" Type="http://schemas.openxmlformats.org/officeDocument/2006/relationships/image" Target="../media/image-2-20.png"/><Relationship Id="rId21" Type="http://schemas.openxmlformats.org/officeDocument/2006/relationships/image" Target="../media/image-2-21.png"/><Relationship Id="rId22" Type="http://schemas.openxmlformats.org/officeDocument/2006/relationships/image" Target="../media/image-2-22.png"/><Relationship Id="rId23" Type="http://schemas.openxmlformats.org/officeDocument/2006/relationships/image" Target="../media/image-2-23.png"/><Relationship Id="rId24" Type="http://schemas.openxmlformats.org/officeDocument/2006/relationships/slideLayout" Target="../slideLayouts/slideLayout1.xml"/><Relationship Id="rId2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slideLayout" Target="../slideLayouts/slideLayout1.xml"/><Relationship Id="rId2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296705" y="-761695"/>
            <a:ext cx="3657600" cy="3657600"/>
          </a:xfrm>
          <a:prstGeom prst="ellipse">
            <a:avLst/>
          </a:prstGeom>
          <a:solidFill>
            <a:srgbClr val="4285F4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29600" y="1524305"/>
            <a:ext cx="2438705" cy="2438705"/>
          </a:xfrm>
          <a:prstGeom prst="ellipse">
            <a:avLst/>
          </a:prstGeom>
          <a:solidFill>
            <a:srgbClr val="FBBC04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-761695" y="4572000"/>
            <a:ext cx="3047695" cy="3047695"/>
          </a:xfrm>
          <a:prstGeom prst="ellipse">
            <a:avLst/>
          </a:prstGeom>
          <a:solidFill>
            <a:srgbClr val="EA4335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524305" y="3504895"/>
            <a:ext cx="1828800" cy="1828800"/>
          </a:xfrm>
          <a:prstGeom prst="ellipse">
            <a:avLst/>
          </a:prstGeom>
          <a:solidFill>
            <a:srgbClr val="34A853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-5" b="-5"/>
          <a:stretch/>
        </p:blipFill>
        <p:spPr>
          <a:xfrm>
            <a:off x="0" y="6743700"/>
            <a:ext cx="3047695" cy="114300"/>
          </a:xfrm>
          <a:prstGeom prst="rect">
            <a:avLst/>
          </a:prstGeom>
        </p:spPr>
      </p:pic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-5" b="-5"/>
          <a:stretch/>
        </p:blipFill>
        <p:spPr>
          <a:xfrm>
            <a:off x="3047695" y="6743700"/>
            <a:ext cx="3047695" cy="114300"/>
          </a:xfrm>
          <a:prstGeom prst="rect">
            <a:avLst/>
          </a:prstGeom>
        </p:spPr>
      </p:pic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-5" b="-5"/>
          <a:stretch/>
        </p:blipFill>
        <p:spPr>
          <a:xfrm>
            <a:off x="6096305" y="6743700"/>
            <a:ext cx="3047695" cy="114300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-5" b="-5"/>
          <a:stretch/>
        </p:blipFill>
        <p:spPr>
          <a:xfrm>
            <a:off x="9144000" y="6743700"/>
            <a:ext cx="3047695" cy="1143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2755087" y="2431390"/>
            <a:ext cx="6686093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400" b="1" spc="-135" kern="0" dirty="0">
                <a:solidFill>
                  <a:srgbClr val="242D3C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Chromebook</a:t>
            </a:r>
            <a:pPr algn="ctr" indent="0" marL="0">
              <a:buNone/>
            </a:pPr>
            <a:r>
              <a:rPr lang="en-US" sz="5400" b="1" spc="-135" kern="0" dirty="0">
                <a:solidFill>
                  <a:srgbClr val="374151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の良さ</a:t>
            </a:r>
            <a:endParaRPr lang="en-US" sz="5400" dirty="0"/>
          </a:p>
        </p:txBody>
      </p:sp>
      <p:sp>
        <p:nvSpPr>
          <p:cNvPr id="12" name="Shape 6"/>
          <p:cNvSpPr/>
          <p:nvPr/>
        </p:nvSpPr>
        <p:spPr>
          <a:xfrm>
            <a:off x="5486400" y="3516782"/>
            <a:ext cx="304495" cy="75895"/>
          </a:xfrm>
          <a:prstGeom prst="roundRect">
            <a:avLst>
              <a:gd name="adj" fmla="val 1204822"/>
            </a:avLst>
          </a:prstGeom>
          <a:solidFill>
            <a:srgbClr val="4285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Shape 7"/>
          <p:cNvSpPr/>
          <p:nvPr/>
        </p:nvSpPr>
        <p:spPr>
          <a:xfrm>
            <a:off x="5790895" y="3516782"/>
            <a:ext cx="304495" cy="75895"/>
          </a:xfrm>
          <a:prstGeom prst="rect">
            <a:avLst/>
          </a:prstGeom>
          <a:solidFill>
            <a:srgbClr val="EA433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Shape 8"/>
          <p:cNvSpPr/>
          <p:nvPr/>
        </p:nvSpPr>
        <p:spPr>
          <a:xfrm>
            <a:off x="6096305" y="3516782"/>
            <a:ext cx="304495" cy="75895"/>
          </a:xfrm>
          <a:prstGeom prst="rect">
            <a:avLst/>
          </a:prstGeom>
          <a:solidFill>
            <a:srgbClr val="FBBC0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Shape 9"/>
          <p:cNvSpPr/>
          <p:nvPr/>
        </p:nvSpPr>
        <p:spPr>
          <a:xfrm>
            <a:off x="6400800" y="3516782"/>
            <a:ext cx="304495" cy="75895"/>
          </a:xfrm>
          <a:prstGeom prst="roundRect">
            <a:avLst>
              <a:gd name="adj" fmla="val 1204822"/>
            </a:avLst>
          </a:prstGeom>
          <a:solidFill>
            <a:srgbClr val="34A85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Text 10"/>
          <p:cNvSpPr txBox="1"/>
          <p:nvPr/>
        </p:nvSpPr>
        <p:spPr>
          <a:xfrm>
            <a:off x="2877617" y="3898087"/>
            <a:ext cx="6441948" cy="933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2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基本・違い・</a:t>
            </a:r>
            <a:pPr algn="ctr" indent="0" marL="0">
              <a:buNone/>
            </a:pPr>
            <a:r>
              <a:rPr lang="en-US" sz="2200" b="1" dirty="0">
                <a:solidFill>
                  <a:srgbClr val="374151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Chromebook Plus</a:t>
            </a:r>
            <a:pPr algn="ctr" indent="0" marL="0">
              <a:buNone/>
            </a:pPr>
            <a:r>
              <a:rPr lang="en-US" sz="22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のメリットを</a:t>
            </a:r>
            <a:pPr algn="ctr" indent="0" marL="0">
              <a:buNone/>
            </a:pPr>
            <a:endParaRPr lang="en-US" sz="2200" dirty="0"/>
          </a:p>
          <a:p>
            <a:pPr algn="ctr" indent="0" marL="0">
              <a:buNone/>
            </a:pPr>
            <a:r>
              <a:rPr lang="en-US" sz="22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コンパクトに解説 </a:t>
            </a:r>
            <a:endParaRPr lang="en-US" sz="2200" dirty="0"/>
          </a:p>
        </p:txBody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-28" b="-28"/>
          <a:stretch/>
        </p:blipFill>
        <p:spPr>
          <a:xfrm>
            <a:off x="3375050" y="5436108"/>
            <a:ext cx="1785823" cy="476402"/>
          </a:xfrm>
          <a:prstGeom prst="rect">
            <a:avLst/>
          </a:prstGeom>
        </p:spPr>
      </p:pic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-43" b="-43"/>
          <a:stretch/>
        </p:blipFill>
        <p:spPr>
          <a:xfrm>
            <a:off x="3612794" y="5597957"/>
            <a:ext cx="133502" cy="152705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3860597" y="5436108"/>
            <a:ext cx="1124712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高速・シンプル</a:t>
            </a:r>
            <a:endParaRPr lang="en-US" sz="1200" dirty="0"/>
          </a:p>
        </p:txBody>
      </p:sp>
      <p:pic>
        <p:nvPicPr>
          <p:cNvPr id="20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-16" b="-16"/>
          <a:stretch/>
        </p:blipFill>
        <p:spPr>
          <a:xfrm>
            <a:off x="5466283" y="5436108"/>
            <a:ext cx="1505102" cy="476402"/>
          </a:xfrm>
          <a:prstGeom prst="rect">
            <a:avLst/>
          </a:prstGeom>
        </p:spPr>
      </p:pic>
      <p:pic>
        <p:nvPicPr>
          <p:cNvPr id="21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5704027" y="5597957"/>
            <a:ext cx="152705" cy="152705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5971032" y="5436108"/>
            <a:ext cx="829361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安全・安心</a:t>
            </a:r>
            <a:endParaRPr lang="en-US" sz="1200" dirty="0"/>
          </a:p>
        </p:txBody>
      </p:sp>
      <p:pic>
        <p:nvPicPr>
          <p:cNvPr id="23" name="Image 8" descr="preencoded.png">    </p:cNvPr>
          <p:cNvPicPr>
            <a:picLocks noChangeAspect="1"/>
          </p:cNvPicPr>
          <p:nvPr/>
        </p:nvPicPr>
        <p:blipFill>
          <a:blip r:embed="rId9"/>
          <a:srcRect l="0" r="0" t="-7" b="-7"/>
          <a:stretch/>
        </p:blipFill>
        <p:spPr>
          <a:xfrm>
            <a:off x="7275881" y="5436108"/>
            <a:ext cx="1541678" cy="476402"/>
          </a:xfrm>
          <a:prstGeom prst="rect">
            <a:avLst/>
          </a:prstGeom>
        </p:spPr>
      </p:pic>
      <p:pic>
        <p:nvPicPr>
          <p:cNvPr id="24" name="Image 9" descr="preencoded.png">    </p:cNvPr>
          <p:cNvPicPr>
            <a:picLocks noChangeAspect="1"/>
          </p:cNvPicPr>
          <p:nvPr/>
        </p:nvPicPr>
        <p:blipFill>
          <a:blip r:embed="rId10"/>
          <a:srcRect l="-33" r="-33" t="0" b="0"/>
          <a:stretch/>
        </p:blipFill>
        <p:spPr>
          <a:xfrm>
            <a:off x="7513625" y="5597957"/>
            <a:ext cx="171907" cy="152705"/>
          </a:xfrm>
          <a:prstGeom prst="rect">
            <a:avLst/>
          </a:prstGeom>
        </p:spPr>
      </p:pic>
      <p:sp>
        <p:nvSpPr>
          <p:cNvPr id="25" name="Text 13"/>
          <p:cNvSpPr txBox="1"/>
          <p:nvPr/>
        </p:nvSpPr>
        <p:spPr>
          <a:xfrm>
            <a:off x="7799832" y="5436108"/>
            <a:ext cx="83850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Plusの進化</a:t>
            </a:r>
            <a:endParaRPr lang="en-US" sz="1200" dirty="0"/>
          </a:p>
        </p:txBody>
      </p:sp>
      <p:sp>
        <p:nvSpPr>
          <p:cNvPr id="26" name="Shape 14"/>
          <p:cNvSpPr/>
          <p:nvPr/>
        </p:nvSpPr>
        <p:spPr>
          <a:xfrm>
            <a:off x="6019495" y="755294"/>
            <a:ext cx="152705" cy="152705"/>
          </a:xfrm>
          <a:prstGeom prst="ellipse">
            <a:avLst/>
          </a:prstGeom>
          <a:solidFill>
            <a:srgbClr val="EA433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Shape 15"/>
          <p:cNvSpPr/>
          <p:nvPr/>
        </p:nvSpPr>
        <p:spPr>
          <a:xfrm>
            <a:off x="6629400" y="1364285"/>
            <a:ext cx="152705" cy="152705"/>
          </a:xfrm>
          <a:prstGeom prst="ellipse">
            <a:avLst/>
          </a:prstGeom>
          <a:solidFill>
            <a:srgbClr val="4285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8" name="Shape 16"/>
          <p:cNvSpPr/>
          <p:nvPr/>
        </p:nvSpPr>
        <p:spPr>
          <a:xfrm>
            <a:off x="6019495" y="1974190"/>
            <a:ext cx="152705" cy="152705"/>
          </a:xfrm>
          <a:prstGeom prst="ellipse">
            <a:avLst/>
          </a:prstGeom>
          <a:solidFill>
            <a:srgbClr val="34A85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9" name="Shape 17"/>
          <p:cNvSpPr/>
          <p:nvPr/>
        </p:nvSpPr>
        <p:spPr>
          <a:xfrm>
            <a:off x="5410505" y="1364285"/>
            <a:ext cx="152705" cy="152705"/>
          </a:xfrm>
          <a:prstGeom prst="ellipse">
            <a:avLst/>
          </a:prstGeom>
          <a:solidFill>
            <a:srgbClr val="FBBC0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0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0" b="0"/>
          <a:stretch/>
        </p:blipFill>
        <p:spPr>
          <a:xfrm>
            <a:off x="5486400" y="831190"/>
            <a:ext cx="1218895" cy="1218895"/>
          </a:xfrm>
          <a:prstGeom prst="rect">
            <a:avLst/>
          </a:prstGeom>
        </p:spPr>
      </p:pic>
      <p:pic>
        <p:nvPicPr>
          <p:cNvPr id="31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0" b="0"/>
          <a:stretch/>
        </p:blipFill>
        <p:spPr>
          <a:xfrm>
            <a:off x="5753405" y="1098194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915400" y="-381305"/>
            <a:ext cx="3657600" cy="3657600"/>
          </a:xfrm>
          <a:prstGeom prst="ellipse">
            <a:avLst/>
          </a:prstGeom>
          <a:solidFill>
            <a:srgbClr val="4285F4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81305" y="4038905"/>
            <a:ext cx="2438705" cy="2438705"/>
          </a:xfrm>
          <a:prstGeom prst="ellipse">
            <a:avLst/>
          </a:prstGeom>
          <a:solidFill>
            <a:srgbClr val="34A853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-196" r="-196" t="0" b="0"/>
          <a:stretch/>
        </p:blipFill>
        <p:spPr>
          <a:xfrm>
            <a:off x="0" y="6782105"/>
            <a:ext cx="3047695" cy="75895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rcRect l="-196" r="-196" t="0" b="0"/>
          <a:stretch/>
        </p:blipFill>
        <p:spPr>
          <a:xfrm>
            <a:off x="3047695" y="6782105"/>
            <a:ext cx="3047695" cy="75895"/>
          </a:xfrm>
          <a:prstGeom prst="rect">
            <a:avLst/>
          </a:prstGeom>
        </p:spPr>
      </p:pic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rcRect l="-196" r="-196" t="0" b="0"/>
          <a:stretch/>
        </p:blipFill>
        <p:spPr>
          <a:xfrm>
            <a:off x="6096305" y="6782105"/>
            <a:ext cx="3047695" cy="75895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rcRect l="-196" r="-196" t="0" b="0"/>
          <a:stretch/>
        </p:blipFill>
        <p:spPr>
          <a:xfrm>
            <a:off x="9144000" y="6782105"/>
            <a:ext cx="3047695" cy="75895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905256" y="381305"/>
            <a:ext cx="3476549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spc="-67" kern="0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Chromebook</a:t>
            </a:r>
            <a:pPr algn="l" indent="0" marL="0">
              <a:buNone/>
            </a:pPr>
            <a:r>
              <a:rPr lang="en-US" sz="2700" b="1" spc="-67" kern="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とは？</a:t>
            </a:r>
            <a:endParaRPr lang="en-US" sz="2700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-1370" b="-1370"/>
          <a:stretch/>
        </p:blipFill>
        <p:spPr>
          <a:xfrm>
            <a:off x="457200" y="400507"/>
            <a:ext cx="333756" cy="342900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495605" y="838505"/>
            <a:ext cx="38862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高速・安全・シンプルな Google のパソコン</a:t>
            </a:r>
            <a:endParaRPr lang="en-US" sz="1300" dirty="0"/>
          </a:p>
        </p:txBody>
      </p:sp>
      <p:sp>
        <p:nvSpPr>
          <p:cNvPr id="13" name="Shape 6"/>
          <p:cNvSpPr/>
          <p:nvPr/>
        </p:nvSpPr>
        <p:spPr>
          <a:xfrm>
            <a:off x="11162995" y="685800"/>
            <a:ext cx="114300" cy="114300"/>
          </a:xfrm>
          <a:prstGeom prst="ellipse">
            <a:avLst/>
          </a:prstGeom>
          <a:solidFill>
            <a:srgbClr val="4285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Shape 7"/>
          <p:cNvSpPr/>
          <p:nvPr/>
        </p:nvSpPr>
        <p:spPr>
          <a:xfrm>
            <a:off x="11315700" y="685800"/>
            <a:ext cx="114300" cy="114300"/>
          </a:xfrm>
          <a:prstGeom prst="ellipse">
            <a:avLst/>
          </a:prstGeom>
          <a:solidFill>
            <a:srgbClr val="EA433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Shape 8"/>
          <p:cNvSpPr/>
          <p:nvPr/>
        </p:nvSpPr>
        <p:spPr>
          <a:xfrm>
            <a:off x="11468405" y="685800"/>
            <a:ext cx="114300" cy="114300"/>
          </a:xfrm>
          <a:prstGeom prst="ellipse">
            <a:avLst/>
          </a:prstGeom>
          <a:solidFill>
            <a:srgbClr val="FBBC0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Shape 9"/>
          <p:cNvSpPr/>
          <p:nvPr/>
        </p:nvSpPr>
        <p:spPr>
          <a:xfrm>
            <a:off x="11620195" y="685800"/>
            <a:ext cx="114300" cy="114300"/>
          </a:xfrm>
          <a:prstGeom prst="ellipse">
            <a:avLst/>
          </a:prstGeom>
          <a:solidFill>
            <a:srgbClr val="34A85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-14" b="-14"/>
          <a:stretch/>
        </p:blipFill>
        <p:spPr>
          <a:xfrm>
            <a:off x="457200" y="1410005"/>
            <a:ext cx="3606394" cy="2343607"/>
          </a:xfrm>
          <a:prstGeom prst="rect">
            <a:avLst/>
          </a:prstGeom>
        </p:spPr>
      </p:pic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>
            <a:alphaModFix amt="10000"/>
          </a:blip>
          <a:srcRect l="0" r="0" t="0" b="0"/>
          <a:stretch/>
        </p:blipFill>
        <p:spPr>
          <a:xfrm>
            <a:off x="2997403" y="1600200"/>
            <a:ext cx="914400" cy="914400"/>
          </a:xfrm>
          <a:prstGeom prst="rect">
            <a:avLst/>
          </a:prstGeom>
        </p:spPr>
      </p:pic>
      <p:sp>
        <p:nvSpPr>
          <p:cNvPr id="19" name="Shape 10"/>
          <p:cNvSpPr/>
          <p:nvPr/>
        </p:nvSpPr>
        <p:spPr>
          <a:xfrm>
            <a:off x="685800" y="1676095"/>
            <a:ext cx="533095" cy="533095"/>
          </a:xfrm>
          <a:prstGeom prst="ellipse">
            <a:avLst/>
          </a:prstGeom>
          <a:solidFill>
            <a:srgbClr val="E8F0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0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-16600" b="-16600"/>
          <a:stretch/>
        </p:blipFill>
        <p:spPr>
          <a:xfrm>
            <a:off x="838505" y="1790395"/>
            <a:ext cx="228600" cy="304495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685800" y="2361895"/>
            <a:ext cx="32671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ChromeOS 搭載</a:t>
            </a:r>
            <a:endParaRPr lang="en-US" sz="1500" dirty="0"/>
          </a:p>
        </p:txBody>
      </p:sp>
      <p:sp>
        <p:nvSpPr>
          <p:cNvPr id="22" name="Text 12"/>
          <p:cNvSpPr txBox="1"/>
          <p:nvPr/>
        </p:nvSpPr>
        <p:spPr>
          <a:xfrm>
            <a:off x="685800" y="2704795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Google が開発した、ウェブ閲覧を主眼に置いたクラウド中心のオペレーティングシステム。WindowsやMacとは異なる新しい使い心地。</a:t>
            </a:r>
            <a:endParaRPr lang="en-US" sz="1000" dirty="0"/>
          </a:p>
        </p:txBody>
      </p:sp>
      <p:pic>
        <p:nvPicPr>
          <p:cNvPr id="23" name="Image 8" descr="preencoded.png">    </p:cNvPr>
          <p:cNvPicPr>
            <a:picLocks noChangeAspect="1"/>
          </p:cNvPicPr>
          <p:nvPr/>
        </p:nvPicPr>
        <p:blipFill>
          <a:blip r:embed="rId9"/>
          <a:srcRect l="0" r="0" t="-16" b="-16"/>
          <a:stretch/>
        </p:blipFill>
        <p:spPr>
          <a:xfrm>
            <a:off x="4292194" y="1410005"/>
            <a:ext cx="3606394" cy="2343607"/>
          </a:xfrm>
          <a:prstGeom prst="rect">
            <a:avLst/>
          </a:prstGeom>
        </p:spPr>
      </p:pic>
      <p:pic>
        <p:nvPicPr>
          <p:cNvPr id="24" name="Image 9" descr="preencoded.png">    </p:cNvPr>
          <p:cNvPicPr>
            <a:picLocks noChangeAspect="1"/>
          </p:cNvPicPr>
          <p:nvPr/>
        </p:nvPicPr>
        <p:blipFill>
          <a:blip r:embed="rId10">
            <a:alphaModFix amt="10000"/>
          </a:blip>
          <a:srcRect l="0" r="0" t="0" b="0"/>
          <a:stretch/>
        </p:blipFill>
        <p:spPr>
          <a:xfrm>
            <a:off x="6946697" y="1600200"/>
            <a:ext cx="800100" cy="914400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4520794" y="1676095"/>
            <a:ext cx="533095" cy="533095"/>
          </a:xfrm>
          <a:prstGeom prst="ellipse">
            <a:avLst/>
          </a:prstGeom>
          <a:solidFill>
            <a:srgbClr val="FCE8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6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-16524" b="-16524"/>
          <a:stretch/>
        </p:blipFill>
        <p:spPr>
          <a:xfrm>
            <a:off x="4688129" y="1790395"/>
            <a:ext cx="200254" cy="304495"/>
          </a:xfrm>
          <a:prstGeom prst="rect">
            <a:avLst/>
          </a:prstGeom>
        </p:spPr>
      </p:pic>
      <p:sp>
        <p:nvSpPr>
          <p:cNvPr id="27" name="Text 14"/>
          <p:cNvSpPr txBox="1"/>
          <p:nvPr/>
        </p:nvSpPr>
        <p:spPr>
          <a:xfrm>
            <a:off x="4520794" y="2361895"/>
            <a:ext cx="3343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爆速起動</a:t>
            </a:r>
            <a:endParaRPr lang="en-US" sz="1500" dirty="0"/>
          </a:p>
        </p:txBody>
      </p:sp>
      <p:sp>
        <p:nvSpPr>
          <p:cNvPr id="28" name="Text 15"/>
          <p:cNvSpPr txBox="1"/>
          <p:nvPr/>
        </p:nvSpPr>
        <p:spPr>
          <a:xfrm>
            <a:off x="4520794" y="2704795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電源ボタンを押してから数秒で起動。スリープからの復帰も一瞬。待ち時間のない快適な作業環境を提供します。</a:t>
            </a:r>
            <a:endParaRPr lang="en-US" sz="1000" dirty="0"/>
          </a:p>
        </p:txBody>
      </p:sp>
      <p:pic>
        <p:nvPicPr>
          <p:cNvPr id="29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-14" b="-14"/>
          <a:stretch/>
        </p:blipFill>
        <p:spPr>
          <a:xfrm>
            <a:off x="8128102" y="1410005"/>
            <a:ext cx="3606394" cy="2343607"/>
          </a:xfrm>
          <a:prstGeom prst="rect">
            <a:avLst/>
          </a:prstGeom>
        </p:spPr>
      </p:pic>
      <p:pic>
        <p:nvPicPr>
          <p:cNvPr id="30" name="Image 12" descr="preencoded.png">    </p:cNvPr>
          <p:cNvPicPr>
            <a:picLocks noChangeAspect="1"/>
          </p:cNvPicPr>
          <p:nvPr/>
        </p:nvPicPr>
        <p:blipFill>
          <a:blip r:embed="rId13">
            <a:alphaModFix amt="10000"/>
          </a:blip>
          <a:srcRect l="0" r="0" t="0" b="0"/>
          <a:stretch/>
        </p:blipFill>
        <p:spPr>
          <a:xfrm>
            <a:off x="10668305" y="1600200"/>
            <a:ext cx="914400" cy="914400"/>
          </a:xfrm>
          <a:prstGeom prst="rect">
            <a:avLst/>
          </a:prstGeom>
        </p:spPr>
      </p:pic>
      <p:sp>
        <p:nvSpPr>
          <p:cNvPr id="31" name="Shape 16"/>
          <p:cNvSpPr/>
          <p:nvPr/>
        </p:nvSpPr>
        <p:spPr>
          <a:xfrm>
            <a:off x="8356702" y="1676095"/>
            <a:ext cx="533095" cy="533095"/>
          </a:xfrm>
          <a:prstGeom prst="ellipse">
            <a:avLst/>
          </a:prstGeom>
          <a:solidFill>
            <a:srgbClr val="E6F4E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2" name="Image 13" descr="preencoded.png">    </p:cNvPr>
          <p:cNvPicPr>
            <a:picLocks noChangeAspect="1"/>
          </p:cNvPicPr>
          <p:nvPr/>
        </p:nvPicPr>
        <p:blipFill>
          <a:blip r:embed="rId14"/>
          <a:srcRect l="0" r="0" t="-16600" b="-16600"/>
          <a:stretch/>
        </p:blipFill>
        <p:spPr>
          <a:xfrm>
            <a:off x="8509406" y="1790395"/>
            <a:ext cx="228600" cy="304495"/>
          </a:xfrm>
          <a:prstGeom prst="rect">
            <a:avLst/>
          </a:prstGeom>
        </p:spPr>
      </p:pic>
      <p:sp>
        <p:nvSpPr>
          <p:cNvPr id="33" name="Text 17"/>
          <p:cNvSpPr txBox="1"/>
          <p:nvPr/>
        </p:nvSpPr>
        <p:spPr>
          <a:xfrm>
            <a:off x="8356702" y="2361895"/>
            <a:ext cx="3343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多層防御セキュリティ</a:t>
            </a:r>
            <a:endParaRPr lang="en-US" sz="1500" dirty="0"/>
          </a:p>
        </p:txBody>
      </p:sp>
      <p:sp>
        <p:nvSpPr>
          <p:cNvPr id="34" name="Text 18"/>
          <p:cNvSpPr txBox="1"/>
          <p:nvPr/>
        </p:nvSpPr>
        <p:spPr>
          <a:xfrm>
            <a:off x="8356702" y="2704795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ウイルス対策ソフト不要。サンドボックス化や確認付きブートなど、何重ものセキュリティでデータを守ります。</a:t>
            </a:r>
            <a:endParaRPr lang="en-US" sz="1000" dirty="0"/>
          </a:p>
        </p:txBody>
      </p:sp>
      <p:pic>
        <p:nvPicPr>
          <p:cNvPr id="35" name="Image 14" descr="preencoded.png">    </p:cNvPr>
          <p:cNvPicPr>
            <a:picLocks noChangeAspect="1"/>
          </p:cNvPicPr>
          <p:nvPr/>
        </p:nvPicPr>
        <p:blipFill>
          <a:blip r:embed="rId15"/>
          <a:srcRect l="0" r="0" t="-14" b="-14"/>
          <a:stretch/>
        </p:blipFill>
        <p:spPr>
          <a:xfrm>
            <a:off x="457200" y="3981298"/>
            <a:ext cx="3606394" cy="2343607"/>
          </a:xfrm>
          <a:prstGeom prst="rect">
            <a:avLst/>
          </a:prstGeom>
        </p:spPr>
      </p:pic>
      <p:pic>
        <p:nvPicPr>
          <p:cNvPr id="36" name="Image 15" descr="preencoded.png">    </p:cNvPr>
          <p:cNvPicPr>
            <a:picLocks noChangeAspect="1"/>
          </p:cNvPicPr>
          <p:nvPr/>
        </p:nvPicPr>
        <p:blipFill>
          <a:blip r:embed="rId16">
            <a:alphaModFix amt="10000"/>
          </a:blip>
          <a:srcRect l="0" r="0" t="0" b="0"/>
          <a:stretch/>
        </p:blipFill>
        <p:spPr>
          <a:xfrm>
            <a:off x="2883103" y="4172407"/>
            <a:ext cx="1028700" cy="914400"/>
          </a:xfrm>
          <a:prstGeom prst="rect">
            <a:avLst/>
          </a:prstGeom>
        </p:spPr>
      </p:pic>
      <p:sp>
        <p:nvSpPr>
          <p:cNvPr id="37" name="Shape 19"/>
          <p:cNvSpPr/>
          <p:nvPr/>
        </p:nvSpPr>
        <p:spPr>
          <a:xfrm>
            <a:off x="685800" y="4248302"/>
            <a:ext cx="533095" cy="533095"/>
          </a:xfrm>
          <a:prstGeom prst="ellipse">
            <a:avLst/>
          </a:prstGeom>
          <a:solidFill>
            <a:srgbClr val="FEF7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8" name="Image 16" descr="preencoded.png">    </p:cNvPr>
          <p:cNvPicPr>
            <a:picLocks noChangeAspect="1"/>
          </p:cNvPicPr>
          <p:nvPr/>
        </p:nvPicPr>
        <p:blipFill>
          <a:blip r:embed="rId17"/>
          <a:srcRect l="0" r="0" t="-16659" b="-16659"/>
          <a:stretch/>
        </p:blipFill>
        <p:spPr>
          <a:xfrm>
            <a:off x="823874" y="4362602"/>
            <a:ext cx="256946" cy="304495"/>
          </a:xfrm>
          <a:prstGeom prst="rect">
            <a:avLst/>
          </a:prstGeom>
        </p:spPr>
      </p:pic>
      <p:sp>
        <p:nvSpPr>
          <p:cNvPr id="39" name="Text 20"/>
          <p:cNvSpPr txBox="1"/>
          <p:nvPr/>
        </p:nvSpPr>
        <p:spPr>
          <a:xfrm>
            <a:off x="685800" y="4934102"/>
            <a:ext cx="3343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シンプル＆自動更新</a:t>
            </a:r>
            <a:endParaRPr lang="en-US" sz="1500" dirty="0"/>
          </a:p>
        </p:txBody>
      </p:sp>
      <p:sp>
        <p:nvSpPr>
          <p:cNvPr id="40" name="Text 21"/>
          <p:cNvSpPr txBox="1"/>
          <p:nvPr/>
        </p:nvSpPr>
        <p:spPr>
          <a:xfrm>
            <a:off x="685800" y="5277002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OSの更新はバックグラウンドで自動的に行われ、常に最新の状態。難しいメンテナンス作業は一切不要です。</a:t>
            </a:r>
            <a:endParaRPr lang="en-US" sz="1000" dirty="0"/>
          </a:p>
        </p:txBody>
      </p:sp>
      <p:pic>
        <p:nvPicPr>
          <p:cNvPr id="41" name="Image 17" descr="preencoded.png">    </p:cNvPr>
          <p:cNvPicPr>
            <a:picLocks noChangeAspect="1"/>
          </p:cNvPicPr>
          <p:nvPr/>
        </p:nvPicPr>
        <p:blipFill>
          <a:blip r:embed="rId18"/>
          <a:srcRect l="0" r="0" t="-16" b="-16"/>
          <a:stretch/>
        </p:blipFill>
        <p:spPr>
          <a:xfrm>
            <a:off x="4292194" y="3981298"/>
            <a:ext cx="3606394" cy="2343607"/>
          </a:xfrm>
          <a:prstGeom prst="rect">
            <a:avLst/>
          </a:prstGeom>
        </p:spPr>
      </p:pic>
      <p:pic>
        <p:nvPicPr>
          <p:cNvPr id="42" name="Image 18" descr="preencoded.png">    </p:cNvPr>
          <p:cNvPicPr>
            <a:picLocks noChangeAspect="1"/>
          </p:cNvPicPr>
          <p:nvPr/>
        </p:nvPicPr>
        <p:blipFill>
          <a:blip r:embed="rId19">
            <a:alphaModFix amt="10000"/>
          </a:blip>
          <a:srcRect l="0" r="0" t="0" b="0"/>
          <a:stretch/>
        </p:blipFill>
        <p:spPr>
          <a:xfrm>
            <a:off x="6832397" y="4172407"/>
            <a:ext cx="914400" cy="914400"/>
          </a:xfrm>
          <a:prstGeom prst="rect">
            <a:avLst/>
          </a:prstGeom>
        </p:spPr>
      </p:pic>
      <p:sp>
        <p:nvSpPr>
          <p:cNvPr id="43" name="Shape 22"/>
          <p:cNvSpPr/>
          <p:nvPr/>
        </p:nvSpPr>
        <p:spPr>
          <a:xfrm>
            <a:off x="4520794" y="4248302"/>
            <a:ext cx="533095" cy="533095"/>
          </a:xfrm>
          <a:prstGeom prst="ellipse">
            <a:avLst/>
          </a:prstGeom>
          <a:solidFill>
            <a:srgbClr val="E8F0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4" name="Image 19" descr="preencoded.png">    </p:cNvPr>
          <p:cNvPicPr>
            <a:picLocks noChangeAspect="1"/>
          </p:cNvPicPr>
          <p:nvPr/>
        </p:nvPicPr>
        <p:blipFill>
          <a:blip r:embed="rId20"/>
          <a:srcRect l="0" r="0" t="-16600" b="-16600"/>
          <a:stretch/>
        </p:blipFill>
        <p:spPr>
          <a:xfrm>
            <a:off x="4673498" y="4362602"/>
            <a:ext cx="228600" cy="304495"/>
          </a:xfrm>
          <a:prstGeom prst="rect">
            <a:avLst/>
          </a:prstGeom>
        </p:spPr>
      </p:pic>
      <p:sp>
        <p:nvSpPr>
          <p:cNvPr id="45" name="Text 23"/>
          <p:cNvSpPr txBox="1"/>
          <p:nvPr/>
        </p:nvSpPr>
        <p:spPr>
          <a:xfrm>
            <a:off x="4520794" y="4934102"/>
            <a:ext cx="3343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豊富なアプリ対応</a:t>
            </a:r>
            <a:endParaRPr lang="en-US" sz="1500" dirty="0"/>
          </a:p>
        </p:txBody>
      </p:sp>
      <p:sp>
        <p:nvSpPr>
          <p:cNvPr id="46" name="Text 24"/>
          <p:cNvSpPr txBox="1"/>
          <p:nvPr/>
        </p:nvSpPr>
        <p:spPr>
          <a:xfrm>
            <a:off x="4520794" y="5277002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Google Play ストアに対応し、数百万のAndroidアプリが使用可能。Linux環境を使えば開発用途にも対応します。</a:t>
            </a:r>
            <a:endParaRPr lang="en-US" sz="1000" dirty="0"/>
          </a:p>
        </p:txBody>
      </p:sp>
      <p:pic>
        <p:nvPicPr>
          <p:cNvPr id="47" name="Image 20" descr="preencoded.png">    </p:cNvPr>
          <p:cNvPicPr>
            <a:picLocks noChangeAspect="1"/>
          </p:cNvPicPr>
          <p:nvPr/>
        </p:nvPicPr>
        <p:blipFill>
          <a:blip r:embed="rId21"/>
          <a:srcRect l="0" r="0" t="-14" b="-14"/>
          <a:stretch/>
        </p:blipFill>
        <p:spPr>
          <a:xfrm>
            <a:off x="8128102" y="3981298"/>
            <a:ext cx="3606394" cy="2343607"/>
          </a:xfrm>
          <a:prstGeom prst="rect">
            <a:avLst/>
          </a:prstGeom>
        </p:spPr>
      </p:pic>
      <p:pic>
        <p:nvPicPr>
          <p:cNvPr id="48" name="Image 21" descr="preencoded.png">    </p:cNvPr>
          <p:cNvPicPr>
            <a:picLocks noChangeAspect="1"/>
          </p:cNvPicPr>
          <p:nvPr/>
        </p:nvPicPr>
        <p:blipFill>
          <a:blip r:embed="rId22">
            <a:alphaModFix amt="10000"/>
          </a:blip>
          <a:srcRect l="0" r="0" t="0" b="0"/>
          <a:stretch/>
        </p:blipFill>
        <p:spPr>
          <a:xfrm>
            <a:off x="10554005" y="4172407"/>
            <a:ext cx="1028700" cy="914400"/>
          </a:xfrm>
          <a:prstGeom prst="rect">
            <a:avLst/>
          </a:prstGeom>
        </p:spPr>
      </p:pic>
      <p:sp>
        <p:nvSpPr>
          <p:cNvPr id="49" name="Shape 25"/>
          <p:cNvSpPr/>
          <p:nvPr/>
        </p:nvSpPr>
        <p:spPr>
          <a:xfrm>
            <a:off x="8356702" y="4248302"/>
            <a:ext cx="533095" cy="533095"/>
          </a:xfrm>
          <a:prstGeom prst="ellipse">
            <a:avLst/>
          </a:prstGeom>
          <a:solidFill>
            <a:srgbClr val="FCE8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0" name="Image 22" descr="preencoded.png">    </p:cNvPr>
          <p:cNvPicPr>
            <a:picLocks noChangeAspect="1"/>
          </p:cNvPicPr>
          <p:nvPr/>
        </p:nvPicPr>
        <p:blipFill>
          <a:blip r:embed="rId23"/>
          <a:srcRect l="0" r="0" t="-16659" b="-16659"/>
          <a:stretch/>
        </p:blipFill>
        <p:spPr>
          <a:xfrm>
            <a:off x="8494776" y="4362602"/>
            <a:ext cx="256946" cy="304495"/>
          </a:xfrm>
          <a:prstGeom prst="rect">
            <a:avLst/>
          </a:prstGeom>
        </p:spPr>
      </p:pic>
      <p:sp>
        <p:nvSpPr>
          <p:cNvPr id="51" name="Text 26"/>
          <p:cNvSpPr txBox="1"/>
          <p:nvPr/>
        </p:nvSpPr>
        <p:spPr>
          <a:xfrm>
            <a:off x="8356702" y="4934102"/>
            <a:ext cx="3343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一日中使えるバッテリー</a:t>
            </a:r>
            <a:endParaRPr lang="en-US" sz="1500" dirty="0"/>
          </a:p>
        </p:txBody>
      </p:sp>
      <p:sp>
        <p:nvSpPr>
          <p:cNvPr id="52" name="Text 27"/>
          <p:cNvSpPr txBox="1"/>
          <p:nvPr/>
        </p:nvSpPr>
        <p:spPr>
          <a:xfrm>
            <a:off x="8356702" y="5277002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省電力設計により、多くのモデルで長時間駆動を実現。充電器を持ち歩かなくても、一日中作業を続けられます。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296705" y="-761695"/>
            <a:ext cx="3657600" cy="3657600"/>
          </a:xfrm>
          <a:prstGeom prst="ellipse">
            <a:avLst/>
          </a:prstGeom>
          <a:solidFill>
            <a:srgbClr val="FBBC04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81305" y="4038905"/>
            <a:ext cx="2438705" cy="2438705"/>
          </a:xfrm>
          <a:prstGeom prst="ellipse">
            <a:avLst/>
          </a:prstGeom>
          <a:solidFill>
            <a:srgbClr val="4285F4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-196" r="-196" t="0" b="0"/>
          <a:stretch/>
        </p:blipFill>
        <p:spPr>
          <a:xfrm>
            <a:off x="0" y="6782105"/>
            <a:ext cx="3047695" cy="75895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rcRect l="-196" r="-196" t="0" b="0"/>
          <a:stretch/>
        </p:blipFill>
        <p:spPr>
          <a:xfrm>
            <a:off x="3047695" y="6782105"/>
            <a:ext cx="3047695" cy="75895"/>
          </a:xfrm>
          <a:prstGeom prst="rect">
            <a:avLst/>
          </a:prstGeom>
        </p:spPr>
      </p:pic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rcRect l="-196" r="-196" t="0" b="0"/>
          <a:stretch/>
        </p:blipFill>
        <p:spPr>
          <a:xfrm>
            <a:off x="6096305" y="6782105"/>
            <a:ext cx="3047695" cy="75895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rcRect l="-196" r="-196" t="0" b="0"/>
          <a:stretch/>
        </p:blipFill>
        <p:spPr>
          <a:xfrm>
            <a:off x="9144000" y="6782105"/>
            <a:ext cx="3047695" cy="75895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457200" y="381305"/>
            <a:ext cx="611642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spc="-67" kern="0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Chromebook</a:t>
            </a:r>
            <a:pPr algn="l" indent="0" marL="0">
              <a:buNone/>
            </a:pPr>
            <a:r>
              <a:rPr lang="en-US" sz="2200" b="1" spc="-67" kern="0" dirty="0">
                <a:solidFill>
                  <a:srgbClr val="9CA3AF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vs</a:t>
            </a:r>
            <a:pPr algn="l" indent="0" marL="0">
              <a:buNone/>
            </a:pPr>
            <a:r>
              <a:rPr lang="en-US" sz="2700" b="1" spc="-67" kern="0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Chromebook Plus</a:t>
            </a:r>
            <a:endParaRPr lang="en-US" sz="2700" dirty="0"/>
          </a:p>
        </p:txBody>
      </p:sp>
      <p:sp>
        <p:nvSpPr>
          <p:cNvPr id="11" name="Text 5"/>
          <p:cNvSpPr txBox="1"/>
          <p:nvPr/>
        </p:nvSpPr>
        <p:spPr>
          <a:xfrm>
            <a:off x="495605" y="838505"/>
            <a:ext cx="57918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用途に合わせて選べる2つのラインナップ</a:t>
            </a:r>
            <a:endParaRPr lang="en-US" sz="1300" dirty="0"/>
          </a:p>
        </p:txBody>
      </p:sp>
      <p:sp>
        <p:nvSpPr>
          <p:cNvPr id="12" name="Shape 6"/>
          <p:cNvSpPr/>
          <p:nvPr/>
        </p:nvSpPr>
        <p:spPr>
          <a:xfrm>
            <a:off x="11162995" y="685800"/>
            <a:ext cx="114300" cy="114300"/>
          </a:xfrm>
          <a:prstGeom prst="ellipse">
            <a:avLst/>
          </a:prstGeom>
          <a:solidFill>
            <a:srgbClr val="4285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Shape 7"/>
          <p:cNvSpPr/>
          <p:nvPr/>
        </p:nvSpPr>
        <p:spPr>
          <a:xfrm>
            <a:off x="11315700" y="685800"/>
            <a:ext cx="114300" cy="114300"/>
          </a:xfrm>
          <a:prstGeom prst="ellipse">
            <a:avLst/>
          </a:prstGeom>
          <a:solidFill>
            <a:srgbClr val="EA433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Shape 8"/>
          <p:cNvSpPr/>
          <p:nvPr/>
        </p:nvSpPr>
        <p:spPr>
          <a:xfrm>
            <a:off x="11468405" y="685800"/>
            <a:ext cx="114300" cy="114300"/>
          </a:xfrm>
          <a:prstGeom prst="ellipse">
            <a:avLst/>
          </a:prstGeom>
          <a:solidFill>
            <a:srgbClr val="FBBC0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Shape 9"/>
          <p:cNvSpPr/>
          <p:nvPr/>
        </p:nvSpPr>
        <p:spPr>
          <a:xfrm>
            <a:off x="11620195" y="685800"/>
            <a:ext cx="114300" cy="114300"/>
          </a:xfrm>
          <a:prstGeom prst="ellipse">
            <a:avLst/>
          </a:prstGeom>
          <a:solidFill>
            <a:srgbClr val="34A85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rcRect l="-6" r="-6" t="0" b="0"/>
          <a:stretch/>
        </p:blipFill>
        <p:spPr>
          <a:xfrm>
            <a:off x="457200" y="1410005"/>
            <a:ext cx="5477256" cy="5219395"/>
          </a:xfrm>
          <a:prstGeom prst="rect">
            <a:avLst/>
          </a:prstGeom>
        </p:spPr>
      </p:pic>
      <p:sp>
        <p:nvSpPr>
          <p:cNvPr id="17" name="Shape 10"/>
          <p:cNvSpPr/>
          <p:nvPr/>
        </p:nvSpPr>
        <p:spPr>
          <a:xfrm>
            <a:off x="466344" y="1419149"/>
            <a:ext cx="5458054" cy="1723644"/>
          </a:xfrm>
          <a:prstGeom prst="roundRect">
            <a:avLst>
              <a:gd name="adj" fmla="val 7034"/>
            </a:avLst>
          </a:prstGeom>
          <a:solidFill>
            <a:srgbClr val="F9FAFB"/>
          </a:solidFill>
          <a:ln/>
        </p:spPr>
      </p:sp>
      <p:sp>
        <p:nvSpPr>
          <p:cNvPr id="18" name="Shape 11"/>
          <p:cNvSpPr/>
          <p:nvPr/>
        </p:nvSpPr>
        <p:spPr>
          <a:xfrm>
            <a:off x="466344" y="3133649"/>
            <a:ext cx="5458054" cy="9144"/>
          </a:xfrm>
          <a:prstGeom prst="roundRect">
            <a:avLst>
              <a:gd name="adj" fmla="val 1325967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pic>
        <p:nvPicPr>
          <p:cNvPr id="19" name="Image 5" descr="preencoded.png">    </p:cNvPr>
          <p:cNvPicPr>
            <a:picLocks noChangeAspect="1"/>
          </p:cNvPicPr>
          <p:nvPr/>
        </p:nvPicPr>
        <p:blipFill>
          <a:blip r:embed="rId6"/>
          <a:srcRect l="-203" r="-203" t="0" b="0"/>
          <a:stretch/>
        </p:blipFill>
        <p:spPr>
          <a:xfrm>
            <a:off x="466344" y="1419149"/>
            <a:ext cx="5458054" cy="75895"/>
          </a:xfrm>
          <a:prstGeom prst="rect">
            <a:avLst/>
          </a:prstGeom>
        </p:spPr>
      </p:pic>
      <p:pic>
        <p:nvPicPr>
          <p:cNvPr id="20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2890418" y="1647749"/>
            <a:ext cx="609905" cy="609905"/>
          </a:xfrm>
          <a:prstGeom prst="rect">
            <a:avLst/>
          </a:prstGeom>
        </p:spPr>
      </p:pic>
      <p:pic>
        <p:nvPicPr>
          <p:cNvPr id="21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-5600" b="-5600"/>
          <a:stretch/>
        </p:blipFill>
        <p:spPr>
          <a:xfrm>
            <a:off x="3023921" y="1762049"/>
            <a:ext cx="342900" cy="381305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638251" y="2371954"/>
            <a:ext cx="51151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Chromebook</a:t>
            </a:r>
            <a:endParaRPr lang="en-US" sz="1800" dirty="0"/>
          </a:p>
        </p:txBody>
      </p:sp>
      <p:sp>
        <p:nvSpPr>
          <p:cNvPr id="23" name="Text 13"/>
          <p:cNvSpPr txBox="1"/>
          <p:nvPr/>
        </p:nvSpPr>
        <p:spPr>
          <a:xfrm>
            <a:off x="599846" y="2714854"/>
            <a:ext cx="51919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基本機能充実のスタンダード</a:t>
            </a:r>
            <a:endParaRPr lang="en-US" sz="1000" dirty="0"/>
          </a:p>
        </p:txBody>
      </p:sp>
      <p:sp>
        <p:nvSpPr>
          <p:cNvPr id="24" name="Shape 14"/>
          <p:cNvSpPr/>
          <p:nvPr/>
        </p:nvSpPr>
        <p:spPr>
          <a:xfrm>
            <a:off x="694944" y="3409798"/>
            <a:ext cx="304495" cy="304495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5" name="Image 8" descr="preencoded.png">    </p:cNvPr>
          <p:cNvPicPr>
            <a:picLocks noChangeAspect="1"/>
          </p:cNvPicPr>
          <p:nvPr/>
        </p:nvPicPr>
        <p:blipFill>
          <a:blip r:embed="rId9"/>
          <a:srcRect l="0" r="0" t="-21233" b="-21233"/>
          <a:stretch/>
        </p:blipFill>
        <p:spPr>
          <a:xfrm>
            <a:off x="780898" y="3467405"/>
            <a:ext cx="133502" cy="190195"/>
          </a:xfrm>
          <a:prstGeom prst="rect">
            <a:avLst/>
          </a:prstGeom>
        </p:spPr>
      </p:pic>
      <p:sp>
        <p:nvSpPr>
          <p:cNvPr id="26" name="Text 15"/>
          <p:cNvSpPr txBox="1"/>
          <p:nvPr/>
        </p:nvSpPr>
        <p:spPr>
          <a:xfrm>
            <a:off x="1114654" y="3372307"/>
            <a:ext cx="24487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374151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スペック</a:t>
            </a:r>
            <a:endParaRPr lang="en-US" sz="1200" dirty="0"/>
          </a:p>
        </p:txBody>
      </p:sp>
      <p:sp>
        <p:nvSpPr>
          <p:cNvPr id="27" name="Text 16"/>
          <p:cNvSpPr txBox="1"/>
          <p:nvPr/>
        </p:nvSpPr>
        <p:spPr>
          <a:xfrm>
            <a:off x="1114654" y="3600907"/>
            <a:ext cx="24487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エントリーからハイエンドまで幅広い</a:t>
            </a:r>
            <a:endParaRPr lang="en-US" sz="1000" dirty="0"/>
          </a:p>
        </p:txBody>
      </p:sp>
      <p:sp>
        <p:nvSpPr>
          <p:cNvPr id="28" name="Shape 17"/>
          <p:cNvSpPr/>
          <p:nvPr/>
        </p:nvSpPr>
        <p:spPr>
          <a:xfrm>
            <a:off x="694944" y="3981298"/>
            <a:ext cx="304495" cy="304495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9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-21233" b="-21233"/>
          <a:stretch/>
        </p:blipFill>
        <p:spPr>
          <a:xfrm>
            <a:off x="780898" y="4038905"/>
            <a:ext cx="133502" cy="190195"/>
          </a:xfrm>
          <a:prstGeom prst="rect">
            <a:avLst/>
          </a:prstGeom>
        </p:spPr>
      </p:pic>
      <p:sp>
        <p:nvSpPr>
          <p:cNvPr id="30" name="Text 18"/>
          <p:cNvSpPr txBox="1"/>
          <p:nvPr/>
        </p:nvSpPr>
        <p:spPr>
          <a:xfrm>
            <a:off x="1114654" y="3943807"/>
            <a:ext cx="216072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374151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価格帯</a:t>
            </a:r>
            <a:endParaRPr lang="en-US" sz="1200" dirty="0"/>
          </a:p>
        </p:txBody>
      </p:sp>
      <p:sp>
        <p:nvSpPr>
          <p:cNvPr id="31" name="Text 19"/>
          <p:cNvSpPr txBox="1"/>
          <p:nvPr/>
        </p:nvSpPr>
        <p:spPr>
          <a:xfrm>
            <a:off x="1114654" y="4172407"/>
            <a:ext cx="216072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手頃な価格帯が中心（数万円〜）</a:t>
            </a:r>
            <a:endParaRPr lang="en-US" sz="1000" dirty="0"/>
          </a:p>
        </p:txBody>
      </p:sp>
      <p:sp>
        <p:nvSpPr>
          <p:cNvPr id="32" name="Shape 20"/>
          <p:cNvSpPr/>
          <p:nvPr/>
        </p:nvSpPr>
        <p:spPr>
          <a:xfrm>
            <a:off x="694944" y="4552798"/>
            <a:ext cx="304495" cy="304495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3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-20060" b="-20060"/>
          <a:stretch/>
        </p:blipFill>
        <p:spPr>
          <a:xfrm>
            <a:off x="771754" y="4610405"/>
            <a:ext cx="152705" cy="190195"/>
          </a:xfrm>
          <a:prstGeom prst="rect">
            <a:avLst/>
          </a:prstGeom>
        </p:spPr>
      </p:pic>
      <p:sp>
        <p:nvSpPr>
          <p:cNvPr id="34" name="Text 21"/>
          <p:cNvSpPr txBox="1"/>
          <p:nvPr/>
        </p:nvSpPr>
        <p:spPr>
          <a:xfrm>
            <a:off x="1114654" y="4515307"/>
            <a:ext cx="25914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374151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主な用途</a:t>
            </a:r>
            <a:endParaRPr lang="en-US" sz="1200" dirty="0"/>
          </a:p>
        </p:txBody>
      </p:sp>
      <p:sp>
        <p:nvSpPr>
          <p:cNvPr id="35" name="Text 22"/>
          <p:cNvSpPr txBox="1"/>
          <p:nvPr/>
        </p:nvSpPr>
        <p:spPr>
          <a:xfrm>
            <a:off x="1114654" y="4743907"/>
            <a:ext cx="25914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ウェブ閲覧、動画視聴、学習、事務作業</a:t>
            </a:r>
            <a:endParaRPr lang="en-US" sz="1000" dirty="0"/>
          </a:p>
        </p:txBody>
      </p:sp>
      <p:sp>
        <p:nvSpPr>
          <p:cNvPr id="36" name="Shape 23"/>
          <p:cNvSpPr/>
          <p:nvPr/>
        </p:nvSpPr>
        <p:spPr>
          <a:xfrm>
            <a:off x="694944" y="5419649"/>
            <a:ext cx="5000854" cy="972007"/>
          </a:xfrm>
          <a:prstGeom prst="roundRect">
            <a:avLst>
              <a:gd name="adj" fmla="val 11067"/>
            </a:avLst>
          </a:prstGeom>
          <a:solidFill>
            <a:srgbClr val="F9FAFB"/>
          </a:solidFill>
          <a:ln w="12700">
            <a:solidFill>
              <a:srgbClr val="F3F4F6"/>
            </a:solidFill>
            <a:prstDash val="solid"/>
          </a:ln>
        </p:spPr>
      </p:sp>
      <p:sp>
        <p:nvSpPr>
          <p:cNvPr id="37" name="Text 24"/>
          <p:cNvSpPr txBox="1"/>
          <p:nvPr/>
        </p:nvSpPr>
        <p:spPr>
          <a:xfrm>
            <a:off x="857707" y="5581498"/>
            <a:ext cx="48673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2" kern="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こんな方におすすめ</a:t>
            </a:r>
            <a:endParaRPr lang="en-US" sz="900" dirty="0"/>
          </a:p>
        </p:txBody>
      </p:sp>
      <p:sp>
        <p:nvSpPr>
          <p:cNvPr id="38" name="Text 25"/>
          <p:cNvSpPr txBox="1"/>
          <p:nvPr/>
        </p:nvSpPr>
        <p:spPr>
          <a:xfrm>
            <a:off x="1047902" y="5810098"/>
            <a:ext cx="46771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初めてのPCやサブ機として </a:t>
            </a:r>
            <a:endParaRPr lang="en-US" sz="1000" dirty="0"/>
          </a:p>
        </p:txBody>
      </p:sp>
      <p:pic>
        <p:nvPicPr>
          <p:cNvPr id="39" name="Image 11" descr="preencoded.png">    </p:cNvPr>
          <p:cNvPicPr>
            <a:picLocks noChangeAspect="1"/>
          </p:cNvPicPr>
          <p:nvPr/>
        </p:nvPicPr>
        <p:blipFill>
          <a:blip r:embed="rId12"/>
          <a:srcRect l="0" r="0" t="-1100" b="-1100"/>
          <a:stretch/>
        </p:blipFill>
        <p:spPr>
          <a:xfrm>
            <a:off x="857707" y="5838444"/>
            <a:ext cx="114300" cy="133502"/>
          </a:xfrm>
          <a:prstGeom prst="rect">
            <a:avLst/>
          </a:prstGeom>
        </p:spPr>
      </p:pic>
      <p:sp>
        <p:nvSpPr>
          <p:cNvPr id="40" name="Text 26"/>
          <p:cNvSpPr txBox="1"/>
          <p:nvPr/>
        </p:nvSpPr>
        <p:spPr>
          <a:xfrm>
            <a:off x="1047902" y="6038698"/>
            <a:ext cx="46771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お子様の学習用端末として </a:t>
            </a:r>
            <a:endParaRPr lang="en-US" sz="1000" dirty="0"/>
          </a:p>
        </p:txBody>
      </p:sp>
      <p:pic>
        <p:nvPicPr>
          <p:cNvPr id="41" name="Image 12" descr="preencoded.png">    </p:cNvPr>
          <p:cNvPicPr>
            <a:picLocks noChangeAspect="1"/>
          </p:cNvPicPr>
          <p:nvPr/>
        </p:nvPicPr>
        <p:blipFill>
          <a:blip r:embed="rId13"/>
          <a:srcRect l="0" r="0" t="-1100" b="-1100"/>
          <a:stretch/>
        </p:blipFill>
        <p:spPr>
          <a:xfrm>
            <a:off x="857707" y="6067044"/>
            <a:ext cx="114300" cy="133502"/>
          </a:xfrm>
          <a:prstGeom prst="rect">
            <a:avLst/>
          </a:prstGeom>
        </p:spPr>
      </p:pic>
      <p:pic>
        <p:nvPicPr>
          <p:cNvPr id="42" name="Image 13" descr="preencoded.png">    </p:cNvPr>
          <p:cNvPicPr>
            <a:picLocks noChangeAspect="1"/>
          </p:cNvPicPr>
          <p:nvPr/>
        </p:nvPicPr>
        <p:blipFill>
          <a:blip r:embed="rId14"/>
          <a:srcRect l="0" r="0" t="-2" b="-2"/>
          <a:stretch/>
        </p:blipFill>
        <p:spPr>
          <a:xfrm>
            <a:off x="6238951" y="1410005"/>
            <a:ext cx="5770778" cy="5480914"/>
          </a:xfrm>
          <a:prstGeom prst="rect">
            <a:avLst/>
          </a:prstGeom>
        </p:spPr>
      </p:pic>
      <p:sp>
        <p:nvSpPr>
          <p:cNvPr id="43" name="Shape 27"/>
          <p:cNvSpPr/>
          <p:nvPr/>
        </p:nvSpPr>
        <p:spPr>
          <a:xfrm>
            <a:off x="6361481" y="3389681"/>
            <a:ext cx="323698" cy="323698"/>
          </a:xfrm>
          <a:prstGeom prst="ellipse">
            <a:avLst/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4" name="Image 14" descr="preencoded.png">    </p:cNvPr>
          <p:cNvPicPr>
            <a:picLocks noChangeAspect="1"/>
          </p:cNvPicPr>
          <p:nvPr/>
        </p:nvPicPr>
        <p:blipFill>
          <a:blip r:embed="rId15"/>
          <a:srcRect l="0" r="0" t="-21856" b="-21856"/>
          <a:stretch/>
        </p:blipFill>
        <p:spPr>
          <a:xfrm>
            <a:off x="6446520" y="3444545"/>
            <a:ext cx="152705" cy="219456"/>
          </a:xfrm>
          <a:prstGeom prst="rect">
            <a:avLst/>
          </a:prstGeom>
        </p:spPr>
      </p:pic>
      <p:sp>
        <p:nvSpPr>
          <p:cNvPr id="45" name="Text 28"/>
          <p:cNvSpPr txBox="1"/>
          <p:nvPr/>
        </p:nvSpPr>
        <p:spPr>
          <a:xfrm>
            <a:off x="6801307" y="3349447"/>
            <a:ext cx="2068373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スペック基準（最低要件）</a:t>
            </a:r>
            <a:endParaRPr lang="en-US" sz="1200" dirty="0"/>
          </a:p>
        </p:txBody>
      </p:sp>
      <p:pic>
        <p:nvPicPr>
          <p:cNvPr id="4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1042" y="3369564"/>
            <a:ext cx="437998" cy="200254"/>
          </a:xfrm>
          <a:prstGeom prst="rect">
            <a:avLst/>
          </a:prstGeom>
        </p:spPr>
      </p:pic>
      <p:sp>
        <p:nvSpPr>
          <p:cNvPr id="47" name="Text 29"/>
          <p:cNvSpPr/>
          <p:nvPr/>
        </p:nvSpPr>
        <p:spPr>
          <a:xfrm>
            <a:off x="8791042" y="3369564"/>
            <a:ext cx="438912" cy="2002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High</a:t>
            </a:r>
            <a:endParaRPr lang="en-US" sz="900" dirty="0"/>
          </a:p>
        </p:txBody>
      </p:sp>
      <p:sp>
        <p:nvSpPr>
          <p:cNvPr id="48" name="Text 30"/>
          <p:cNvSpPr txBox="1"/>
          <p:nvPr/>
        </p:nvSpPr>
        <p:spPr>
          <a:xfrm>
            <a:off x="6801307" y="3629254"/>
            <a:ext cx="252648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CPU: Core i3 / Ryzen 3 以上</a:t>
            </a:r>
            <a:endParaRPr lang="en-US" sz="1000" dirty="0"/>
          </a:p>
        </p:txBody>
      </p:sp>
      <p:sp>
        <p:nvSpPr>
          <p:cNvPr id="49" name="Text 31"/>
          <p:cNvSpPr txBox="1"/>
          <p:nvPr/>
        </p:nvSpPr>
        <p:spPr>
          <a:xfrm>
            <a:off x="6801307" y="3829507"/>
            <a:ext cx="252648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メモリ: 8GB 以上</a:t>
            </a:r>
            <a:endParaRPr lang="en-US" sz="1000" dirty="0"/>
          </a:p>
        </p:txBody>
      </p:sp>
      <p:sp>
        <p:nvSpPr>
          <p:cNvPr id="50" name="Text 32"/>
          <p:cNvSpPr txBox="1"/>
          <p:nvPr/>
        </p:nvSpPr>
        <p:spPr>
          <a:xfrm>
            <a:off x="6801307" y="4029761"/>
            <a:ext cx="252648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画面: フルHD IPS 以上</a:t>
            </a:r>
            <a:endParaRPr lang="en-US" sz="1000" dirty="0"/>
          </a:p>
        </p:txBody>
      </p:sp>
      <p:sp>
        <p:nvSpPr>
          <p:cNvPr id="51" name="Text 33"/>
          <p:cNvSpPr txBox="1"/>
          <p:nvPr/>
        </p:nvSpPr>
        <p:spPr>
          <a:xfrm>
            <a:off x="6801307" y="4230014"/>
            <a:ext cx="252648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Webカメラ: 1080p 以上</a:t>
            </a:r>
            <a:endParaRPr lang="en-US" sz="1000" dirty="0"/>
          </a:p>
        </p:txBody>
      </p:sp>
      <p:sp>
        <p:nvSpPr>
          <p:cNvPr id="52" name="Shape 34"/>
          <p:cNvSpPr/>
          <p:nvPr/>
        </p:nvSpPr>
        <p:spPr>
          <a:xfrm>
            <a:off x="6361481" y="4629607"/>
            <a:ext cx="323698" cy="323698"/>
          </a:xfrm>
          <a:prstGeom prst="ellipse">
            <a:avLst/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3" name="Image 16" descr="preencoded.png">    </p:cNvPr>
          <p:cNvPicPr>
            <a:picLocks noChangeAspect="1"/>
          </p:cNvPicPr>
          <p:nvPr/>
        </p:nvPicPr>
        <p:blipFill>
          <a:blip r:embed="rId17"/>
          <a:srcRect l="0" r="0" t="-21809" b="-21809"/>
          <a:stretch/>
        </p:blipFill>
        <p:spPr>
          <a:xfrm>
            <a:off x="6436462" y="4684471"/>
            <a:ext cx="171907" cy="219456"/>
          </a:xfrm>
          <a:prstGeom prst="rect">
            <a:avLst/>
          </a:prstGeom>
        </p:spPr>
      </p:pic>
      <p:sp>
        <p:nvSpPr>
          <p:cNvPr id="54" name="Text 35"/>
          <p:cNvSpPr txBox="1"/>
          <p:nvPr/>
        </p:nvSpPr>
        <p:spPr>
          <a:xfrm>
            <a:off x="6801307" y="4589374"/>
            <a:ext cx="493410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Plus限定機能</a:t>
            </a:r>
            <a:endParaRPr lang="en-US" sz="1200" dirty="0"/>
          </a:p>
        </p:txBody>
      </p:sp>
      <p:sp>
        <p:nvSpPr>
          <p:cNvPr id="55" name="Text 36"/>
          <p:cNvSpPr txBox="1"/>
          <p:nvPr/>
        </p:nvSpPr>
        <p:spPr>
          <a:xfrm>
            <a:off x="6801307" y="4829861"/>
            <a:ext cx="489661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AI消しゴムマジック、Web会議の高画質化・ノイズ除去、ファイル自動同期など</a:t>
            </a:r>
            <a:endParaRPr lang="en-US" sz="1000" dirty="0"/>
          </a:p>
        </p:txBody>
      </p:sp>
      <p:sp>
        <p:nvSpPr>
          <p:cNvPr id="56" name="Shape 37"/>
          <p:cNvSpPr/>
          <p:nvPr/>
        </p:nvSpPr>
        <p:spPr>
          <a:xfrm>
            <a:off x="6361481" y="5479999"/>
            <a:ext cx="5257800" cy="1028700"/>
          </a:xfrm>
          <a:prstGeom prst="roundRect">
            <a:avLst>
              <a:gd name="adj" fmla="val 9877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57" name="Text 38"/>
          <p:cNvSpPr txBox="1"/>
          <p:nvPr/>
        </p:nvSpPr>
        <p:spPr>
          <a:xfrm>
            <a:off x="6531559" y="5650078"/>
            <a:ext cx="510601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2" kern="0" dirty="0">
                <a:solidFill>
                  <a:srgbClr val="00000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こんな方におすすめ</a:t>
            </a:r>
            <a:endParaRPr lang="en-US" sz="900" dirty="0"/>
          </a:p>
        </p:txBody>
      </p:sp>
      <p:sp>
        <p:nvSpPr>
          <p:cNvPr id="58" name="Text 39"/>
          <p:cNvSpPr txBox="1"/>
          <p:nvPr/>
        </p:nvSpPr>
        <p:spPr>
          <a:xfrm>
            <a:off x="6761988" y="5889650"/>
            <a:ext cx="487558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マルチタスクでバリバリ作業したい </a:t>
            </a:r>
            <a:endParaRPr lang="en-US" sz="1000" dirty="0"/>
          </a:p>
        </p:txBody>
      </p:sp>
      <p:pic>
        <p:nvPicPr>
          <p:cNvPr id="59" name="Image 17" descr="preencoded.png">    </p:cNvPr>
          <p:cNvPicPr>
            <a:picLocks noChangeAspect="1"/>
          </p:cNvPicPr>
          <p:nvPr/>
        </p:nvPicPr>
        <p:blipFill>
          <a:blip r:embed="rId18"/>
          <a:srcRect l="0" r="0" t="0" b="0"/>
          <a:stretch/>
        </p:blipFill>
        <p:spPr>
          <a:xfrm>
            <a:off x="6531559" y="5914339"/>
            <a:ext cx="152705" cy="152705"/>
          </a:xfrm>
          <a:prstGeom prst="rect">
            <a:avLst/>
          </a:prstGeom>
        </p:spPr>
      </p:pic>
      <p:sp>
        <p:nvSpPr>
          <p:cNvPr id="60" name="Text 40"/>
          <p:cNvSpPr txBox="1"/>
          <p:nvPr/>
        </p:nvSpPr>
        <p:spPr>
          <a:xfrm>
            <a:off x="6761988" y="6130138"/>
            <a:ext cx="487558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374151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Web会議や画像編集も快適に行いたい </a:t>
            </a:r>
            <a:endParaRPr lang="en-US" sz="1000" dirty="0"/>
          </a:p>
        </p:txBody>
      </p:sp>
      <p:pic>
        <p:nvPicPr>
          <p:cNvPr id="61" name="Image 18" descr="preencoded.png">    </p:cNvPr>
          <p:cNvPicPr>
            <a:picLocks noChangeAspect="1"/>
          </p:cNvPicPr>
          <p:nvPr/>
        </p:nvPicPr>
        <p:blipFill>
          <a:blip r:embed="rId19"/>
          <a:srcRect l="0" r="0" t="0" b="0"/>
          <a:stretch/>
        </p:blipFill>
        <p:spPr>
          <a:xfrm>
            <a:off x="6531559" y="6154826"/>
            <a:ext cx="152705" cy="152705"/>
          </a:xfrm>
          <a:prstGeom prst="rect">
            <a:avLst/>
          </a:prstGeom>
        </p:spPr>
      </p:pic>
      <p:sp>
        <p:nvSpPr>
          <p:cNvPr id="62" name="Shape 41"/>
          <p:cNvSpPr/>
          <p:nvPr/>
        </p:nvSpPr>
        <p:spPr>
          <a:xfrm>
            <a:off x="6121908" y="1299362"/>
            <a:ext cx="5734202" cy="1819656"/>
          </a:xfrm>
          <a:prstGeom prst="rect">
            <a:avLst/>
          </a:prstGeom>
          <a:solidFill>
            <a:srgbClr val="EFF6FF"/>
          </a:solidFill>
          <a:ln/>
        </p:spPr>
      </p:sp>
      <p:sp>
        <p:nvSpPr>
          <p:cNvPr id="63" name="Shape 42"/>
          <p:cNvSpPr/>
          <p:nvPr/>
        </p:nvSpPr>
        <p:spPr>
          <a:xfrm>
            <a:off x="6121908" y="3109874"/>
            <a:ext cx="5734202" cy="9144"/>
          </a:xfrm>
          <a:prstGeom prst="rect">
            <a:avLst/>
          </a:prstGeom>
          <a:solidFill>
            <a:srgbClr val="DBEAFE"/>
          </a:solidFill>
          <a:ln w="12700">
            <a:solidFill>
              <a:srgbClr val="DBEAFE">
                <a:alpha val="0"/>
              </a:srgbClr>
            </a:solidFill>
            <a:prstDash val="solid"/>
          </a:ln>
        </p:spPr>
      </p:sp>
      <p:pic>
        <p:nvPicPr>
          <p:cNvPr id="64" name="Image 19" descr="preencoded.png">    </p:cNvPr>
          <p:cNvPicPr>
            <a:picLocks noChangeAspect="1"/>
          </p:cNvPicPr>
          <p:nvPr/>
        </p:nvPicPr>
        <p:blipFill>
          <a:blip r:embed="rId20"/>
          <a:srcRect l="-294" r="-294" t="0" b="0"/>
          <a:stretch/>
        </p:blipFill>
        <p:spPr>
          <a:xfrm>
            <a:off x="6121908" y="1299362"/>
            <a:ext cx="1432865" cy="79553"/>
          </a:xfrm>
          <a:prstGeom prst="rect">
            <a:avLst/>
          </a:prstGeom>
        </p:spPr>
      </p:pic>
      <p:pic>
        <p:nvPicPr>
          <p:cNvPr id="65" name="Image 20" descr="preencoded.png">    </p:cNvPr>
          <p:cNvPicPr>
            <a:picLocks noChangeAspect="1"/>
          </p:cNvPicPr>
          <p:nvPr/>
        </p:nvPicPr>
        <p:blipFill>
          <a:blip r:embed="rId21"/>
          <a:srcRect l="-294" r="-294" t="0" b="0"/>
          <a:stretch/>
        </p:blipFill>
        <p:spPr>
          <a:xfrm>
            <a:off x="7553858" y="1299362"/>
            <a:ext cx="1432865" cy="79553"/>
          </a:xfrm>
          <a:prstGeom prst="rect">
            <a:avLst/>
          </a:prstGeom>
        </p:spPr>
      </p:pic>
      <p:pic>
        <p:nvPicPr>
          <p:cNvPr id="66" name="Image 21" descr="preencoded.png">    </p:cNvPr>
          <p:cNvPicPr>
            <a:picLocks noChangeAspect="1"/>
          </p:cNvPicPr>
          <p:nvPr/>
        </p:nvPicPr>
        <p:blipFill>
          <a:blip r:embed="rId22"/>
          <a:srcRect l="-294" r="-294" t="0" b="0"/>
          <a:stretch/>
        </p:blipFill>
        <p:spPr>
          <a:xfrm>
            <a:off x="8986723" y="1299362"/>
            <a:ext cx="1432865" cy="79553"/>
          </a:xfrm>
          <a:prstGeom prst="rect">
            <a:avLst/>
          </a:prstGeom>
        </p:spPr>
      </p:pic>
      <p:pic>
        <p:nvPicPr>
          <p:cNvPr id="67" name="Image 22" descr="preencoded.png">    </p:cNvPr>
          <p:cNvPicPr>
            <a:picLocks noChangeAspect="1"/>
          </p:cNvPicPr>
          <p:nvPr/>
        </p:nvPicPr>
        <p:blipFill>
          <a:blip r:embed="rId23"/>
          <a:srcRect l="-294" r="-294" t="0" b="0"/>
          <a:stretch/>
        </p:blipFill>
        <p:spPr>
          <a:xfrm>
            <a:off x="10419588" y="1299362"/>
            <a:ext cx="1432865" cy="79553"/>
          </a:xfrm>
          <a:prstGeom prst="rect">
            <a:avLst/>
          </a:prstGeom>
        </p:spPr>
      </p:pic>
      <p:pic>
        <p:nvPicPr>
          <p:cNvPr id="68" name="Image 23" descr="preencoded.png">    </p:cNvPr>
          <p:cNvPicPr>
            <a:picLocks noChangeAspect="1"/>
          </p:cNvPicPr>
          <p:nvPr/>
        </p:nvPicPr>
        <p:blipFill>
          <a:blip r:embed="rId24">
            <a:alphaModFix amt="10000"/>
          </a:blip>
          <a:srcRect l="0" r="0" t="-272" b="-272"/>
          <a:stretch/>
        </p:blipFill>
        <p:spPr>
          <a:xfrm>
            <a:off x="10981944" y="1459382"/>
            <a:ext cx="714146" cy="638251"/>
          </a:xfrm>
          <a:prstGeom prst="rect">
            <a:avLst/>
          </a:prstGeom>
        </p:spPr>
      </p:pic>
      <p:pic>
        <p:nvPicPr>
          <p:cNvPr id="69" name="Image 24" descr="preencoded.png">    </p:cNvPr>
          <p:cNvPicPr>
            <a:picLocks noChangeAspect="1"/>
          </p:cNvPicPr>
          <p:nvPr/>
        </p:nvPicPr>
        <p:blipFill>
          <a:blip r:embed="rId25"/>
          <a:srcRect l="0" r="0" t="0" b="0"/>
          <a:stretch/>
        </p:blipFill>
        <p:spPr>
          <a:xfrm>
            <a:off x="8666683" y="1538935"/>
            <a:ext cx="640080" cy="640080"/>
          </a:xfrm>
          <a:prstGeom prst="rect">
            <a:avLst/>
          </a:prstGeom>
        </p:spPr>
      </p:pic>
      <p:sp>
        <p:nvSpPr>
          <p:cNvPr id="70" name="Text 43"/>
          <p:cNvSpPr txBox="1"/>
          <p:nvPr/>
        </p:nvSpPr>
        <p:spPr>
          <a:xfrm>
            <a:off x="8686800" y="1698955"/>
            <a:ext cx="6099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Plus</a:t>
            </a:r>
            <a:endParaRPr lang="en-US" sz="1800" dirty="0"/>
          </a:p>
        </p:txBody>
      </p:sp>
      <p:sp>
        <p:nvSpPr>
          <p:cNvPr id="71" name="Text 44"/>
          <p:cNvSpPr txBox="1"/>
          <p:nvPr/>
        </p:nvSpPr>
        <p:spPr>
          <a:xfrm>
            <a:off x="6304788" y="2299716"/>
            <a:ext cx="537210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Chromebook </a:t>
            </a:r>
            <a:pPr algn="ctr" indent="0" marL="0">
              <a:buNone/>
            </a:pPr>
            <a:r>
              <a:rPr lang="en-US" sz="18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Plus</a:t>
            </a:r>
            <a:endParaRPr lang="en-US" sz="1800" dirty="0"/>
          </a:p>
        </p:txBody>
      </p:sp>
      <p:sp>
        <p:nvSpPr>
          <p:cNvPr id="72" name="Text 45"/>
          <p:cNvSpPr txBox="1"/>
          <p:nvPr/>
        </p:nvSpPr>
        <p:spPr>
          <a:xfrm>
            <a:off x="6266383" y="2659075"/>
            <a:ext cx="54489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高性能 &amp; AI機能搭載モデル</a:t>
            </a:r>
            <a:endParaRPr lang="en-US" sz="1000" dirty="0"/>
          </a:p>
        </p:txBody>
      </p:sp>
      <p:pic>
        <p:nvPicPr>
          <p:cNvPr id="73" name="Image 25" descr="preencoded.png">    </p:cNvPr>
          <p:cNvPicPr>
            <a:picLocks noChangeAspect="1"/>
          </p:cNvPicPr>
          <p:nvPr/>
        </p:nvPicPr>
        <p:blipFill>
          <a:blip r:embed="rId26"/>
          <a:srcRect l="0" r="0" t="0" b="0"/>
          <a:stretch/>
        </p:blipFill>
        <p:spPr>
          <a:xfrm>
            <a:off x="5867705" y="3200400"/>
            <a:ext cx="457200" cy="457200"/>
          </a:xfrm>
          <a:prstGeom prst="rect">
            <a:avLst/>
          </a:prstGeom>
        </p:spPr>
      </p:pic>
      <p:sp>
        <p:nvSpPr>
          <p:cNvPr id="74" name="Text 46"/>
          <p:cNvSpPr txBox="1"/>
          <p:nvPr/>
        </p:nvSpPr>
        <p:spPr>
          <a:xfrm>
            <a:off x="6012180" y="3333902"/>
            <a:ext cx="2478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D1D5D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VS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915400" y="-381305"/>
            <a:ext cx="3657600" cy="3657600"/>
          </a:xfrm>
          <a:prstGeom prst="ellipse">
            <a:avLst/>
          </a:prstGeom>
          <a:solidFill>
            <a:srgbClr val="4285F4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81305" y="4038905"/>
            <a:ext cx="2438705" cy="2438705"/>
          </a:xfrm>
          <a:prstGeom prst="ellipse">
            <a:avLst/>
          </a:prstGeom>
          <a:solidFill>
            <a:srgbClr val="34A853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-196" r="-196" t="0" b="0"/>
          <a:stretch/>
        </p:blipFill>
        <p:spPr>
          <a:xfrm>
            <a:off x="0" y="6782105"/>
            <a:ext cx="3047695" cy="75895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rcRect l="-196" r="-196" t="0" b="0"/>
          <a:stretch/>
        </p:blipFill>
        <p:spPr>
          <a:xfrm>
            <a:off x="3047695" y="6782105"/>
            <a:ext cx="3047695" cy="75895"/>
          </a:xfrm>
          <a:prstGeom prst="rect">
            <a:avLst/>
          </a:prstGeom>
        </p:spPr>
      </p:pic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rcRect l="-196" r="-196" t="0" b="0"/>
          <a:stretch/>
        </p:blipFill>
        <p:spPr>
          <a:xfrm>
            <a:off x="6096305" y="6782105"/>
            <a:ext cx="3047695" cy="75895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rcRect l="-196" r="-196" t="0" b="0"/>
          <a:stretch/>
        </p:blipFill>
        <p:spPr>
          <a:xfrm>
            <a:off x="9144000" y="6782105"/>
            <a:ext cx="3047695" cy="75895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457200" y="381305"/>
            <a:ext cx="53721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spc="-67" kern="0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Chromebook</a:t>
            </a:r>
            <a:pPr algn="l" indent="0" marL="0">
              <a:buNone/>
            </a:pPr>
            <a:r>
              <a:rPr lang="en-US" sz="2700" b="1" spc="-67" kern="0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Plus</a:t>
            </a:r>
            <a:pPr algn="l" indent="0" marL="0">
              <a:buNone/>
            </a:pPr>
            <a:r>
              <a:rPr lang="en-US" sz="2700" b="1" spc="-67" kern="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のメリット</a:t>
            </a:r>
            <a:endParaRPr lang="en-US" sz="2700" dirty="0"/>
          </a:p>
        </p:txBody>
      </p:sp>
      <p:sp>
        <p:nvSpPr>
          <p:cNvPr id="11" name="Text 5"/>
          <p:cNvSpPr txBox="1"/>
          <p:nvPr/>
        </p:nvSpPr>
        <p:spPr>
          <a:xfrm>
            <a:off x="495605" y="838505"/>
            <a:ext cx="53346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さらにパワフル、さらにスマート。やりたいことがもっと広がる。</a:t>
            </a:r>
            <a:endParaRPr lang="en-US" sz="1300" dirty="0"/>
          </a:p>
        </p:txBody>
      </p:sp>
      <p:sp>
        <p:nvSpPr>
          <p:cNvPr id="12" name="Shape 6"/>
          <p:cNvSpPr/>
          <p:nvPr/>
        </p:nvSpPr>
        <p:spPr>
          <a:xfrm>
            <a:off x="11162995" y="685800"/>
            <a:ext cx="114300" cy="114300"/>
          </a:xfrm>
          <a:prstGeom prst="ellipse">
            <a:avLst/>
          </a:prstGeom>
          <a:solidFill>
            <a:srgbClr val="4285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Shape 7"/>
          <p:cNvSpPr/>
          <p:nvPr/>
        </p:nvSpPr>
        <p:spPr>
          <a:xfrm>
            <a:off x="11315700" y="685800"/>
            <a:ext cx="114300" cy="114300"/>
          </a:xfrm>
          <a:prstGeom prst="ellipse">
            <a:avLst/>
          </a:prstGeom>
          <a:solidFill>
            <a:srgbClr val="EA433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Shape 8"/>
          <p:cNvSpPr/>
          <p:nvPr/>
        </p:nvSpPr>
        <p:spPr>
          <a:xfrm>
            <a:off x="11468405" y="685800"/>
            <a:ext cx="114300" cy="114300"/>
          </a:xfrm>
          <a:prstGeom prst="ellipse">
            <a:avLst/>
          </a:prstGeom>
          <a:solidFill>
            <a:srgbClr val="FBBC0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5" name="Shape 9"/>
          <p:cNvSpPr/>
          <p:nvPr/>
        </p:nvSpPr>
        <p:spPr>
          <a:xfrm>
            <a:off x="11620195" y="685800"/>
            <a:ext cx="114300" cy="114300"/>
          </a:xfrm>
          <a:prstGeom prst="ellipse">
            <a:avLst/>
          </a:prstGeom>
          <a:solidFill>
            <a:srgbClr val="34A85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-14" b="-14"/>
          <a:stretch/>
        </p:blipFill>
        <p:spPr>
          <a:xfrm>
            <a:off x="457200" y="1410005"/>
            <a:ext cx="3606394" cy="2343607"/>
          </a:xfrm>
          <a:prstGeom prst="rect">
            <a:avLst/>
          </a:prstGeom>
        </p:spPr>
      </p:pic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6">
            <a:alphaModFix amt="10000"/>
          </a:blip>
          <a:srcRect l="0" r="0" t="0" b="0"/>
          <a:stretch/>
        </p:blipFill>
        <p:spPr>
          <a:xfrm>
            <a:off x="2997403" y="1600200"/>
            <a:ext cx="914400" cy="914400"/>
          </a:xfrm>
          <a:prstGeom prst="rect">
            <a:avLst/>
          </a:prstGeom>
        </p:spPr>
      </p:pic>
      <p:sp>
        <p:nvSpPr>
          <p:cNvPr id="18" name="Shape 10"/>
          <p:cNvSpPr/>
          <p:nvPr/>
        </p:nvSpPr>
        <p:spPr>
          <a:xfrm>
            <a:off x="685800" y="1676095"/>
            <a:ext cx="533095" cy="533095"/>
          </a:xfrm>
          <a:prstGeom prst="ellipse">
            <a:avLst/>
          </a:prstGeom>
          <a:solidFill>
            <a:srgbClr val="E8F0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9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-16600" b="-16600"/>
          <a:stretch/>
        </p:blipFill>
        <p:spPr>
          <a:xfrm>
            <a:off x="838505" y="1790395"/>
            <a:ext cx="228600" cy="304495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685800" y="2361895"/>
            <a:ext cx="3343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余裕のパフォーマンス</a:t>
            </a:r>
            <a:endParaRPr lang="en-US" sz="1500" dirty="0"/>
          </a:p>
        </p:txBody>
      </p:sp>
      <p:sp>
        <p:nvSpPr>
          <p:cNvPr id="21" name="Text 12"/>
          <p:cNvSpPr txBox="1"/>
          <p:nvPr/>
        </p:nvSpPr>
        <p:spPr>
          <a:xfrm>
            <a:off x="685800" y="2704795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高性能プロセッサと8GB以上のメモリを標準搭載。複数のアプリやタブを開いてもサクサク快適に動作します。</a:t>
            </a:r>
            <a:endParaRPr lang="en-US" sz="1000" dirty="0"/>
          </a:p>
        </p:txBody>
      </p:sp>
      <p:pic>
        <p:nvPicPr>
          <p:cNvPr id="22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-16" b="-16"/>
          <a:stretch/>
        </p:blipFill>
        <p:spPr>
          <a:xfrm>
            <a:off x="4292194" y="1410005"/>
            <a:ext cx="3606394" cy="2343607"/>
          </a:xfrm>
          <a:prstGeom prst="rect">
            <a:avLst/>
          </a:prstGeom>
        </p:spPr>
      </p:pic>
      <p:pic>
        <p:nvPicPr>
          <p:cNvPr id="23" name="Image 8" descr="preencoded.png">    </p:cNvPr>
          <p:cNvPicPr>
            <a:picLocks noChangeAspect="1"/>
          </p:cNvPicPr>
          <p:nvPr/>
        </p:nvPicPr>
        <p:blipFill>
          <a:blip r:embed="rId9">
            <a:alphaModFix amt="10000"/>
          </a:blip>
          <a:srcRect l="0" r="0" t="0" b="0"/>
          <a:stretch/>
        </p:blipFill>
        <p:spPr>
          <a:xfrm>
            <a:off x="6718097" y="1600200"/>
            <a:ext cx="1028700" cy="914400"/>
          </a:xfrm>
          <a:prstGeom prst="rect">
            <a:avLst/>
          </a:prstGeom>
        </p:spPr>
      </p:pic>
      <p:sp>
        <p:nvSpPr>
          <p:cNvPr id="24" name="Shape 13"/>
          <p:cNvSpPr/>
          <p:nvPr/>
        </p:nvSpPr>
        <p:spPr>
          <a:xfrm>
            <a:off x="4520794" y="1676095"/>
            <a:ext cx="533095" cy="533095"/>
          </a:xfrm>
          <a:prstGeom prst="ellipse">
            <a:avLst/>
          </a:prstGeom>
          <a:solidFill>
            <a:srgbClr val="FCE8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5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-16659" b="-16659"/>
          <a:stretch/>
        </p:blipFill>
        <p:spPr>
          <a:xfrm>
            <a:off x="4658868" y="1790395"/>
            <a:ext cx="256946" cy="304495"/>
          </a:xfrm>
          <a:prstGeom prst="rect">
            <a:avLst/>
          </a:prstGeom>
        </p:spPr>
      </p:pic>
      <p:sp>
        <p:nvSpPr>
          <p:cNvPr id="26" name="Text 14"/>
          <p:cNvSpPr txBox="1"/>
          <p:nvPr/>
        </p:nvSpPr>
        <p:spPr>
          <a:xfrm>
            <a:off x="4520794" y="2361895"/>
            <a:ext cx="3343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AI機能が充実</a:t>
            </a:r>
            <a:endParaRPr lang="en-US" sz="1500" dirty="0"/>
          </a:p>
        </p:txBody>
      </p:sp>
      <p:sp>
        <p:nvSpPr>
          <p:cNvPr id="27" name="Text 15"/>
          <p:cNvSpPr txBox="1"/>
          <p:nvPr/>
        </p:nvSpPr>
        <p:spPr>
          <a:xfrm>
            <a:off x="4520794" y="2704795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文章作成サポートや、写真の「消しゴムマジック」など、OSに統合されたGoogleのAIが作業をスマートに支援します。</a:t>
            </a:r>
            <a:endParaRPr lang="en-US" sz="1000" dirty="0"/>
          </a:p>
        </p:txBody>
      </p:sp>
      <p:pic>
        <p:nvPicPr>
          <p:cNvPr id="28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-14" b="-14"/>
          <a:stretch/>
        </p:blipFill>
        <p:spPr>
          <a:xfrm>
            <a:off x="8128102" y="1410005"/>
            <a:ext cx="3606394" cy="2343607"/>
          </a:xfrm>
          <a:prstGeom prst="rect">
            <a:avLst/>
          </a:prstGeom>
        </p:spPr>
      </p:pic>
      <p:pic>
        <p:nvPicPr>
          <p:cNvPr id="29" name="Image 11" descr="preencoded.png">    </p:cNvPr>
          <p:cNvPicPr>
            <a:picLocks noChangeAspect="1"/>
          </p:cNvPicPr>
          <p:nvPr/>
        </p:nvPicPr>
        <p:blipFill>
          <a:blip r:embed="rId12">
            <a:alphaModFix amt="10000"/>
          </a:blip>
          <a:srcRect l="0" r="0" t="0" b="0"/>
          <a:stretch/>
        </p:blipFill>
        <p:spPr>
          <a:xfrm>
            <a:off x="10554005" y="1600200"/>
            <a:ext cx="1028700" cy="914400"/>
          </a:xfrm>
          <a:prstGeom prst="rect">
            <a:avLst/>
          </a:prstGeom>
        </p:spPr>
      </p:pic>
      <p:sp>
        <p:nvSpPr>
          <p:cNvPr id="30" name="Shape 16"/>
          <p:cNvSpPr/>
          <p:nvPr/>
        </p:nvSpPr>
        <p:spPr>
          <a:xfrm>
            <a:off x="8356702" y="1676095"/>
            <a:ext cx="533095" cy="533095"/>
          </a:xfrm>
          <a:prstGeom prst="ellipse">
            <a:avLst/>
          </a:prstGeom>
          <a:solidFill>
            <a:srgbClr val="E6F4E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1" name="Image 12" descr="preencoded.png">    </p:cNvPr>
          <p:cNvPicPr>
            <a:picLocks noChangeAspect="1"/>
          </p:cNvPicPr>
          <p:nvPr/>
        </p:nvPicPr>
        <p:blipFill>
          <a:blip r:embed="rId13"/>
          <a:srcRect l="0" r="0" t="-16659" b="-16659"/>
          <a:stretch/>
        </p:blipFill>
        <p:spPr>
          <a:xfrm>
            <a:off x="8494776" y="1790395"/>
            <a:ext cx="256946" cy="304495"/>
          </a:xfrm>
          <a:prstGeom prst="rect">
            <a:avLst/>
          </a:prstGeom>
        </p:spPr>
      </p:pic>
      <p:sp>
        <p:nvSpPr>
          <p:cNvPr id="32" name="Text 17"/>
          <p:cNvSpPr txBox="1"/>
          <p:nvPr/>
        </p:nvSpPr>
        <p:spPr>
          <a:xfrm>
            <a:off x="8356702" y="2361895"/>
            <a:ext cx="3343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ビデオ会議が高品質</a:t>
            </a:r>
            <a:endParaRPr lang="en-US" sz="1500" dirty="0"/>
          </a:p>
        </p:txBody>
      </p:sp>
      <p:sp>
        <p:nvSpPr>
          <p:cNvPr id="33" name="Text 18"/>
          <p:cNvSpPr txBox="1"/>
          <p:nvPr/>
        </p:nvSpPr>
        <p:spPr>
          <a:xfrm>
            <a:off x="8356702" y="2704795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1080p以上のWebカメラに加え、AIによるノイズ除去・背景ぼかし・照明補正で、クリアな通話環境を実現します。</a:t>
            </a:r>
            <a:endParaRPr lang="en-US" sz="1000" dirty="0"/>
          </a:p>
        </p:txBody>
      </p:sp>
      <p:pic>
        <p:nvPicPr>
          <p:cNvPr id="34" name="Image 13" descr="preencoded.png">    </p:cNvPr>
          <p:cNvPicPr>
            <a:picLocks noChangeAspect="1"/>
          </p:cNvPicPr>
          <p:nvPr/>
        </p:nvPicPr>
        <p:blipFill>
          <a:blip r:embed="rId14"/>
          <a:srcRect l="0" r="0" t="-14" b="-14"/>
          <a:stretch/>
        </p:blipFill>
        <p:spPr>
          <a:xfrm>
            <a:off x="457200" y="3981298"/>
            <a:ext cx="3606394" cy="2343607"/>
          </a:xfrm>
          <a:prstGeom prst="rect">
            <a:avLst/>
          </a:prstGeom>
        </p:spPr>
      </p:pic>
      <p:pic>
        <p:nvPicPr>
          <p:cNvPr id="35" name="Image 14" descr="preencoded.png">    </p:cNvPr>
          <p:cNvPicPr>
            <a:picLocks noChangeAspect="1"/>
          </p:cNvPicPr>
          <p:nvPr/>
        </p:nvPicPr>
        <p:blipFill>
          <a:blip r:embed="rId15">
            <a:alphaModFix amt="10000"/>
          </a:blip>
          <a:srcRect l="0" r="0" t="0" b="0"/>
          <a:stretch/>
        </p:blipFill>
        <p:spPr>
          <a:xfrm>
            <a:off x="2768803" y="4172407"/>
            <a:ext cx="1143000" cy="914400"/>
          </a:xfrm>
          <a:prstGeom prst="rect">
            <a:avLst/>
          </a:prstGeom>
        </p:spPr>
      </p:pic>
      <p:sp>
        <p:nvSpPr>
          <p:cNvPr id="36" name="Shape 19"/>
          <p:cNvSpPr/>
          <p:nvPr/>
        </p:nvSpPr>
        <p:spPr>
          <a:xfrm>
            <a:off x="685800" y="4248302"/>
            <a:ext cx="533095" cy="533095"/>
          </a:xfrm>
          <a:prstGeom prst="ellipse">
            <a:avLst/>
          </a:prstGeom>
          <a:solidFill>
            <a:srgbClr val="FEF7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7" name="Image 15" descr="preencoded.png">    </p:cNvPr>
          <p:cNvPicPr>
            <a:picLocks noChangeAspect="1"/>
          </p:cNvPicPr>
          <p:nvPr/>
        </p:nvPicPr>
        <p:blipFill>
          <a:blip r:embed="rId16"/>
          <a:srcRect l="0" r="0" t="-16494" b="-16494"/>
          <a:stretch/>
        </p:blipFill>
        <p:spPr>
          <a:xfrm>
            <a:off x="809244" y="4362602"/>
            <a:ext cx="286207" cy="304495"/>
          </a:xfrm>
          <a:prstGeom prst="rect">
            <a:avLst/>
          </a:prstGeom>
        </p:spPr>
      </p:pic>
      <p:sp>
        <p:nvSpPr>
          <p:cNvPr id="38" name="Text 20"/>
          <p:cNvSpPr txBox="1"/>
          <p:nvPr/>
        </p:nvSpPr>
        <p:spPr>
          <a:xfrm>
            <a:off x="685800" y="4934102"/>
            <a:ext cx="3343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オフラインでも安心</a:t>
            </a:r>
            <a:endParaRPr lang="en-US" sz="1500" dirty="0"/>
          </a:p>
        </p:txBody>
      </p:sp>
      <p:sp>
        <p:nvSpPr>
          <p:cNvPr id="39" name="Text 21"/>
          <p:cNvSpPr txBox="1"/>
          <p:nvPr/>
        </p:nvSpPr>
        <p:spPr>
          <a:xfrm>
            <a:off x="685800" y="5277002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ファイル同期機能が強化され、Googleドライブのファイルにオフラインでもアクセス可能。場所を選ばず作業できます。</a:t>
            </a:r>
            <a:endParaRPr lang="en-US" sz="1000" dirty="0"/>
          </a:p>
        </p:txBody>
      </p:sp>
      <p:pic>
        <p:nvPicPr>
          <p:cNvPr id="40" name="Image 16" descr="preencoded.png">    </p:cNvPr>
          <p:cNvPicPr>
            <a:picLocks noChangeAspect="1"/>
          </p:cNvPicPr>
          <p:nvPr/>
        </p:nvPicPr>
        <p:blipFill>
          <a:blip r:embed="rId17"/>
          <a:srcRect l="0" r="0" t="-16" b="-16"/>
          <a:stretch/>
        </p:blipFill>
        <p:spPr>
          <a:xfrm>
            <a:off x="4292194" y="3981298"/>
            <a:ext cx="3606394" cy="2343607"/>
          </a:xfrm>
          <a:prstGeom prst="rect">
            <a:avLst/>
          </a:prstGeom>
        </p:spPr>
      </p:pic>
      <p:pic>
        <p:nvPicPr>
          <p:cNvPr id="41" name="Image 17" descr="preencoded.png">    </p:cNvPr>
          <p:cNvPicPr>
            <a:picLocks noChangeAspect="1"/>
          </p:cNvPicPr>
          <p:nvPr/>
        </p:nvPicPr>
        <p:blipFill>
          <a:blip r:embed="rId18">
            <a:alphaModFix amt="10000"/>
          </a:blip>
          <a:srcRect l="0" r="0" t="0" b="0"/>
          <a:stretch/>
        </p:blipFill>
        <p:spPr>
          <a:xfrm>
            <a:off x="6718097" y="4172407"/>
            <a:ext cx="1028700" cy="914400"/>
          </a:xfrm>
          <a:prstGeom prst="rect">
            <a:avLst/>
          </a:prstGeom>
        </p:spPr>
      </p:pic>
      <p:sp>
        <p:nvSpPr>
          <p:cNvPr id="42" name="Shape 22"/>
          <p:cNvSpPr/>
          <p:nvPr/>
        </p:nvSpPr>
        <p:spPr>
          <a:xfrm>
            <a:off x="4520794" y="4248302"/>
            <a:ext cx="533095" cy="533095"/>
          </a:xfrm>
          <a:prstGeom prst="ellipse">
            <a:avLst/>
          </a:prstGeom>
          <a:solidFill>
            <a:srgbClr val="E8F0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3" name="Image 18" descr="preencoded.png">    </p:cNvPr>
          <p:cNvPicPr>
            <a:picLocks noChangeAspect="1"/>
          </p:cNvPicPr>
          <p:nvPr/>
        </p:nvPicPr>
        <p:blipFill>
          <a:blip r:embed="rId19"/>
          <a:srcRect l="0" r="0" t="-16659" b="-16659"/>
          <a:stretch/>
        </p:blipFill>
        <p:spPr>
          <a:xfrm>
            <a:off x="4658868" y="4362602"/>
            <a:ext cx="256946" cy="304495"/>
          </a:xfrm>
          <a:prstGeom prst="rect">
            <a:avLst/>
          </a:prstGeom>
        </p:spPr>
      </p:pic>
      <p:sp>
        <p:nvSpPr>
          <p:cNvPr id="44" name="Text 23"/>
          <p:cNvSpPr txBox="1"/>
          <p:nvPr/>
        </p:nvSpPr>
        <p:spPr>
          <a:xfrm>
            <a:off x="4520794" y="4934102"/>
            <a:ext cx="3343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品質の底上げ</a:t>
            </a:r>
            <a:endParaRPr lang="en-US" sz="1500" dirty="0"/>
          </a:p>
        </p:txBody>
      </p:sp>
      <p:sp>
        <p:nvSpPr>
          <p:cNvPr id="45" name="Text 24"/>
          <p:cNvSpPr txBox="1"/>
          <p:nvPr/>
        </p:nvSpPr>
        <p:spPr>
          <a:xfrm>
            <a:off x="4520794" y="5277002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フルHD以上の解像度を持つIPSディスプレイが必須要件。くっきり鮮やかな画面で、動画も作業も見やすさが向上。</a:t>
            </a:r>
            <a:endParaRPr lang="en-US" sz="1000" dirty="0"/>
          </a:p>
        </p:txBody>
      </p:sp>
      <p:pic>
        <p:nvPicPr>
          <p:cNvPr id="46" name="Image 19" descr="preencoded.png">    </p:cNvPr>
          <p:cNvPicPr>
            <a:picLocks noChangeAspect="1"/>
          </p:cNvPicPr>
          <p:nvPr/>
        </p:nvPicPr>
        <p:blipFill>
          <a:blip r:embed="rId20"/>
          <a:srcRect l="0" r="0" t="-14" b="-14"/>
          <a:stretch/>
        </p:blipFill>
        <p:spPr>
          <a:xfrm>
            <a:off x="8128102" y="3981298"/>
            <a:ext cx="3606394" cy="2343607"/>
          </a:xfrm>
          <a:prstGeom prst="rect">
            <a:avLst/>
          </a:prstGeom>
        </p:spPr>
      </p:pic>
      <p:pic>
        <p:nvPicPr>
          <p:cNvPr id="47" name="Image 20" descr="preencoded.png">    </p:cNvPr>
          <p:cNvPicPr>
            <a:picLocks noChangeAspect="1"/>
          </p:cNvPicPr>
          <p:nvPr/>
        </p:nvPicPr>
        <p:blipFill>
          <a:blip r:embed="rId21">
            <a:alphaModFix amt="10000"/>
          </a:blip>
          <a:srcRect l="0" r="0" t="0" b="0"/>
          <a:stretch/>
        </p:blipFill>
        <p:spPr>
          <a:xfrm>
            <a:off x="10554005" y="4172407"/>
            <a:ext cx="1028700" cy="914400"/>
          </a:xfrm>
          <a:prstGeom prst="rect">
            <a:avLst/>
          </a:prstGeom>
        </p:spPr>
      </p:pic>
      <p:sp>
        <p:nvSpPr>
          <p:cNvPr id="48" name="Shape 25"/>
          <p:cNvSpPr/>
          <p:nvPr/>
        </p:nvSpPr>
        <p:spPr>
          <a:xfrm>
            <a:off x="8356702" y="4248302"/>
            <a:ext cx="533095" cy="533095"/>
          </a:xfrm>
          <a:prstGeom prst="ellipse">
            <a:avLst/>
          </a:prstGeom>
          <a:solidFill>
            <a:srgbClr val="FCE8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9" name="Image 21" descr="preencoded.png">    </p:cNvPr>
          <p:cNvPicPr>
            <a:picLocks noChangeAspect="1"/>
          </p:cNvPicPr>
          <p:nvPr/>
        </p:nvPicPr>
        <p:blipFill>
          <a:blip r:embed="rId22"/>
          <a:srcRect l="0" r="0" t="-16659" b="-16659"/>
          <a:stretch/>
        </p:blipFill>
        <p:spPr>
          <a:xfrm>
            <a:off x="8494776" y="4362602"/>
            <a:ext cx="256946" cy="304495"/>
          </a:xfrm>
          <a:prstGeom prst="rect">
            <a:avLst/>
          </a:prstGeom>
        </p:spPr>
      </p:pic>
      <p:sp>
        <p:nvSpPr>
          <p:cNvPr id="50" name="Text 26"/>
          <p:cNvSpPr txBox="1"/>
          <p:nvPr/>
        </p:nvSpPr>
        <p:spPr>
          <a:xfrm>
            <a:off x="8356702" y="4934102"/>
            <a:ext cx="33439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将来性とコスパ</a:t>
            </a:r>
            <a:endParaRPr lang="en-US" sz="1500" dirty="0"/>
          </a:p>
        </p:txBody>
      </p:sp>
      <p:sp>
        <p:nvSpPr>
          <p:cNvPr id="51" name="Text 27"/>
          <p:cNvSpPr txBox="1"/>
          <p:nvPr/>
        </p:nvSpPr>
        <p:spPr>
          <a:xfrm>
            <a:off x="8356702" y="5277002"/>
            <a:ext cx="322966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高いハードウェア基準と10年間の自動更新により、長く快適に使えます。買い替え頻度が減り、長期的にお得です。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296705" y="-761695"/>
            <a:ext cx="3657600" cy="3657600"/>
          </a:xfrm>
          <a:prstGeom prst="ellipse">
            <a:avLst/>
          </a:prstGeom>
          <a:solidFill>
            <a:srgbClr val="34A853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81305" y="4038905"/>
            <a:ext cx="2438705" cy="2438705"/>
          </a:xfrm>
          <a:prstGeom prst="ellipse">
            <a:avLst/>
          </a:prstGeom>
          <a:solidFill>
            <a:srgbClr val="4285F4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4"/>
          <p:cNvSpPr txBox="1"/>
          <p:nvPr/>
        </p:nvSpPr>
        <p:spPr>
          <a:xfrm>
            <a:off x="457200" y="381305"/>
            <a:ext cx="388437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700" b="1" spc="-67" kern="0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まとめ</a:t>
            </a:r>
            <a:pPr algn="l" indent="0" marL="0">
              <a:buNone/>
            </a:pPr>
            <a:r>
              <a:rPr lang="en-US" sz="2700" b="1" spc="-67" kern="0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と</a:t>
            </a:r>
            <a:pPr algn="l" indent="0" marL="0">
              <a:buNone/>
            </a:pPr>
            <a:r>
              <a:rPr lang="en-US" sz="2700" b="1" spc="-67" kern="0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おすすめ</a:t>
            </a:r>
            <a:endParaRPr lang="en-US" sz="2700" dirty="0"/>
          </a:p>
        </p:txBody>
      </p:sp>
      <p:sp>
        <p:nvSpPr>
          <p:cNvPr id="7" name="Text 5"/>
          <p:cNvSpPr txBox="1"/>
          <p:nvPr/>
        </p:nvSpPr>
        <p:spPr>
          <a:xfrm>
            <a:off x="495605" y="838505"/>
            <a:ext cx="36201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あなたに最適な一台を見つけるためのガイド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11162995" y="685800"/>
            <a:ext cx="114300" cy="114300"/>
          </a:xfrm>
          <a:prstGeom prst="ellipse">
            <a:avLst/>
          </a:prstGeom>
          <a:solidFill>
            <a:srgbClr val="4285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1315700" y="685800"/>
            <a:ext cx="114300" cy="114300"/>
          </a:xfrm>
          <a:prstGeom prst="ellipse">
            <a:avLst/>
          </a:prstGeom>
          <a:solidFill>
            <a:srgbClr val="EA433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1468405" y="685800"/>
            <a:ext cx="114300" cy="114300"/>
          </a:xfrm>
          <a:prstGeom prst="ellipse">
            <a:avLst/>
          </a:prstGeom>
          <a:solidFill>
            <a:srgbClr val="FBBC0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1620195" y="685800"/>
            <a:ext cx="114300" cy="114300"/>
          </a:xfrm>
          <a:prstGeom prst="ellipse">
            <a:avLst/>
          </a:prstGeom>
          <a:solidFill>
            <a:srgbClr val="34A85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57200" y="1410005"/>
            <a:ext cx="5477256" cy="933602"/>
          </a:xfrm>
          <a:prstGeom prst="roundRect">
            <a:avLst>
              <a:gd name="adj" fmla="val 15991"/>
            </a:avLst>
          </a:prstGeom>
          <a:solidFill>
            <a:srgbClr val="F9FAFB"/>
          </a:solidFill>
          <a:ln w="12700">
            <a:solidFill>
              <a:srgbClr val="F3F4F6"/>
            </a:solidFill>
            <a:prstDash val="solid"/>
          </a:ln>
        </p:spPr>
      </p:sp>
      <p:sp>
        <p:nvSpPr>
          <p:cNvPr id="13" name="Text 11"/>
          <p:cNvSpPr txBox="1"/>
          <p:nvPr/>
        </p:nvSpPr>
        <p:spPr>
          <a:xfrm>
            <a:off x="924458" y="1609344"/>
            <a:ext cx="50008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374151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どっちを選ぶ？ </a:t>
            </a:r>
            <a:endParaRPr lang="en-US" sz="1500" dirty="0"/>
          </a:p>
        </p:txBody>
      </p:sp>
      <p:pic>
        <p:nvPicPr>
          <p:cNvPr id="1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57454" y="1647749"/>
            <a:ext cx="190195" cy="190195"/>
          </a:xfrm>
          <a:prstGeom prst="rect">
            <a:avLst/>
          </a:prstGeom>
        </p:spPr>
      </p:pic>
      <p:sp>
        <p:nvSpPr>
          <p:cNvPr id="15" name="Text 12"/>
          <p:cNvSpPr txBox="1"/>
          <p:nvPr/>
        </p:nvSpPr>
        <p:spPr>
          <a:xfrm>
            <a:off x="657454" y="1952244"/>
            <a:ext cx="52678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用途に合わせて最適なモデルを選びましょう</a:t>
            </a:r>
            <a:endParaRPr lang="en-US" sz="1000" dirty="0"/>
          </a:p>
        </p:txBody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-3" b="-3"/>
          <a:stretch/>
        </p:blipFill>
        <p:spPr>
          <a:xfrm>
            <a:off x="457200" y="2572207"/>
            <a:ext cx="5477256" cy="1162202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94944" y="2885846"/>
            <a:ext cx="533095" cy="533095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-16600" b="-16600"/>
          <a:stretch/>
        </p:blipFill>
        <p:spPr>
          <a:xfrm>
            <a:off x="847649" y="3000146"/>
            <a:ext cx="228600" cy="304495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1380744" y="2809951"/>
            <a:ext cx="263530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Chromebook </a:t>
            </a:r>
            <a:pPr algn="l" indent="0" marL="0">
              <a:buNone/>
            </a:pPr>
            <a:r>
              <a:rPr lang="en-US" sz="900" b="1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Standard</a:t>
            </a:r>
            <a:endParaRPr lang="en-US" sz="1300" dirty="0"/>
          </a:p>
        </p:txBody>
      </p:sp>
      <p:sp>
        <p:nvSpPr>
          <p:cNvPr id="20" name="Text 15"/>
          <p:cNvSpPr txBox="1"/>
          <p:nvPr/>
        </p:nvSpPr>
        <p:spPr>
          <a:xfrm>
            <a:off x="1380744" y="3114446"/>
            <a:ext cx="261061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ウェブ閲覧、動画視聴、お子様の学習用、</a:t>
            </a:r>
            <a:pPr algn="l" indent="0" marL="0">
              <a:buNone/>
            </a:pPr>
            <a:endParaRPr lang="en-US" sz="1000" dirty="0"/>
          </a:p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サブ機として手軽に使いたい方 </a:t>
            </a:r>
            <a:endParaRPr lang="en-US" sz="1000" dirty="0"/>
          </a:p>
        </p:txBody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-1" b="-1"/>
          <a:stretch/>
        </p:blipFill>
        <p:spPr>
          <a:xfrm>
            <a:off x="6238951" y="1410005"/>
            <a:ext cx="5495544" cy="5286146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6248095" y="1419149"/>
            <a:ext cx="5477256" cy="952805"/>
          </a:xfrm>
          <a:prstGeom prst="roundRect">
            <a:avLst>
              <a:gd name="adj" fmla="val 23033"/>
            </a:avLst>
          </a:prstGeom>
          <a:solidFill>
            <a:srgbClr val="1F293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Text 17"/>
          <p:cNvSpPr txBox="1"/>
          <p:nvPr/>
        </p:nvSpPr>
        <p:spPr>
          <a:xfrm>
            <a:off x="6696151" y="1647749"/>
            <a:ext cx="499079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購入前チェックリスト </a:t>
            </a:r>
            <a:endParaRPr lang="en-US" sz="1500" dirty="0"/>
          </a:p>
        </p:txBody>
      </p:sp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6476695" y="1686154"/>
            <a:ext cx="142646" cy="190195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6476695" y="1952244"/>
            <a:ext cx="52102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D1D5D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失敗しないためのスペック確認（Plus基準）</a:t>
            </a:r>
            <a:endParaRPr lang="en-US" sz="1000" dirty="0"/>
          </a:p>
        </p:txBody>
      </p:sp>
      <p:sp>
        <p:nvSpPr>
          <p:cNvPr id="26" name="Shape 19"/>
          <p:cNvSpPr/>
          <p:nvPr/>
        </p:nvSpPr>
        <p:spPr>
          <a:xfrm>
            <a:off x="6590995" y="2809951"/>
            <a:ext cx="228600" cy="228600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7" name="Image 5" descr="preencoded.png">    </p:cNvPr>
          <p:cNvPicPr>
            <a:picLocks noChangeAspect="1"/>
          </p:cNvPicPr>
          <p:nvPr/>
        </p:nvPicPr>
        <p:blipFill>
          <a:blip r:embed="rId6"/>
          <a:srcRect l="0" r="0" t="-22800" b="-22800"/>
          <a:stretch/>
        </p:blipFill>
        <p:spPr>
          <a:xfrm>
            <a:off x="6648602" y="2829154"/>
            <a:ext cx="114300" cy="190195"/>
          </a:xfrm>
          <a:prstGeom prst="rect">
            <a:avLst/>
          </a:prstGeom>
        </p:spPr>
      </p:pic>
      <p:sp>
        <p:nvSpPr>
          <p:cNvPr id="28" name="Text 20"/>
          <p:cNvSpPr txBox="1"/>
          <p:nvPr/>
        </p:nvSpPr>
        <p:spPr>
          <a:xfrm>
            <a:off x="6972300" y="2714854"/>
            <a:ext cx="45244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メモリ (RAM)</a:t>
            </a:r>
            <a:endParaRPr lang="en-US" sz="1000" dirty="0"/>
          </a:p>
        </p:txBody>
      </p:sp>
      <p:sp>
        <p:nvSpPr>
          <p:cNvPr id="29" name="Text 21"/>
          <p:cNvSpPr txBox="1"/>
          <p:nvPr/>
        </p:nvSpPr>
        <p:spPr>
          <a:xfrm>
            <a:off x="6972300" y="2905049"/>
            <a:ext cx="45244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8GB 以上</a:t>
            </a:r>
            <a:endParaRPr lang="en-US" sz="1200" dirty="0"/>
          </a:p>
        </p:txBody>
      </p:sp>
      <p:sp>
        <p:nvSpPr>
          <p:cNvPr id="30" name="Shape 22"/>
          <p:cNvSpPr/>
          <p:nvPr/>
        </p:nvSpPr>
        <p:spPr>
          <a:xfrm>
            <a:off x="6590995" y="3495751"/>
            <a:ext cx="228600" cy="228600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1" name="Image 6" descr="preencoded.png">    </p:cNvPr>
          <p:cNvPicPr>
            <a:picLocks noChangeAspect="1"/>
          </p:cNvPicPr>
          <p:nvPr/>
        </p:nvPicPr>
        <p:blipFill>
          <a:blip r:embed="rId7"/>
          <a:srcRect l="0" r="0" t="-22800" b="-22800"/>
          <a:stretch/>
        </p:blipFill>
        <p:spPr>
          <a:xfrm>
            <a:off x="6648602" y="3514954"/>
            <a:ext cx="114300" cy="190195"/>
          </a:xfrm>
          <a:prstGeom prst="rect">
            <a:avLst/>
          </a:prstGeom>
        </p:spPr>
      </p:pic>
      <p:sp>
        <p:nvSpPr>
          <p:cNvPr id="32" name="Text 23"/>
          <p:cNvSpPr txBox="1"/>
          <p:nvPr/>
        </p:nvSpPr>
        <p:spPr>
          <a:xfrm>
            <a:off x="6972300" y="3400654"/>
            <a:ext cx="46012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ストレージ</a:t>
            </a:r>
            <a:endParaRPr lang="en-US" sz="1000" dirty="0"/>
          </a:p>
        </p:txBody>
      </p:sp>
      <p:sp>
        <p:nvSpPr>
          <p:cNvPr id="33" name="Text 24"/>
          <p:cNvSpPr txBox="1"/>
          <p:nvPr/>
        </p:nvSpPr>
        <p:spPr>
          <a:xfrm>
            <a:off x="6972300" y="3590849"/>
            <a:ext cx="45244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128GB 以上</a:t>
            </a:r>
            <a:endParaRPr lang="en-US" sz="1200" dirty="0"/>
          </a:p>
        </p:txBody>
      </p:sp>
      <p:sp>
        <p:nvSpPr>
          <p:cNvPr id="34" name="Shape 25"/>
          <p:cNvSpPr/>
          <p:nvPr/>
        </p:nvSpPr>
        <p:spPr>
          <a:xfrm>
            <a:off x="6590995" y="4181551"/>
            <a:ext cx="228600" cy="228600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5" name="Image 7" descr="preencoded.png">    </p:cNvPr>
          <p:cNvPicPr>
            <a:picLocks noChangeAspect="1"/>
          </p:cNvPicPr>
          <p:nvPr/>
        </p:nvPicPr>
        <p:blipFill>
          <a:blip r:embed="rId8"/>
          <a:srcRect l="0" r="0" t="-22800" b="-22800"/>
          <a:stretch/>
        </p:blipFill>
        <p:spPr>
          <a:xfrm>
            <a:off x="6648602" y="4200754"/>
            <a:ext cx="114300" cy="190195"/>
          </a:xfrm>
          <a:prstGeom prst="rect">
            <a:avLst/>
          </a:prstGeom>
        </p:spPr>
      </p:pic>
      <p:sp>
        <p:nvSpPr>
          <p:cNvPr id="36" name="Text 26"/>
          <p:cNvSpPr txBox="1"/>
          <p:nvPr/>
        </p:nvSpPr>
        <p:spPr>
          <a:xfrm>
            <a:off x="6972300" y="4086454"/>
            <a:ext cx="46012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ディスプレイ</a:t>
            </a:r>
            <a:endParaRPr lang="en-US" sz="1000" dirty="0"/>
          </a:p>
        </p:txBody>
      </p:sp>
      <p:sp>
        <p:nvSpPr>
          <p:cNvPr id="37" name="Text 27"/>
          <p:cNvSpPr txBox="1"/>
          <p:nvPr/>
        </p:nvSpPr>
        <p:spPr>
          <a:xfrm>
            <a:off x="6972300" y="4276649"/>
            <a:ext cx="45244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フルHD (1080p) IPS液晶</a:t>
            </a:r>
            <a:endParaRPr lang="en-US" sz="1200" dirty="0"/>
          </a:p>
        </p:txBody>
      </p:sp>
      <p:sp>
        <p:nvSpPr>
          <p:cNvPr id="38" name="Shape 28"/>
          <p:cNvSpPr/>
          <p:nvPr/>
        </p:nvSpPr>
        <p:spPr>
          <a:xfrm>
            <a:off x="6590995" y="4867351"/>
            <a:ext cx="228600" cy="228600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9" name="Image 8" descr="preencoded.png">    </p:cNvPr>
          <p:cNvPicPr>
            <a:picLocks noChangeAspect="1"/>
          </p:cNvPicPr>
          <p:nvPr/>
        </p:nvPicPr>
        <p:blipFill>
          <a:blip r:embed="rId9"/>
          <a:srcRect l="0" r="0" t="-22800" b="-22800"/>
          <a:stretch/>
        </p:blipFill>
        <p:spPr>
          <a:xfrm>
            <a:off x="6648602" y="4886554"/>
            <a:ext cx="114300" cy="190195"/>
          </a:xfrm>
          <a:prstGeom prst="rect">
            <a:avLst/>
          </a:prstGeom>
        </p:spPr>
      </p:pic>
      <p:sp>
        <p:nvSpPr>
          <p:cNvPr id="40" name="Text 29"/>
          <p:cNvSpPr txBox="1"/>
          <p:nvPr/>
        </p:nvSpPr>
        <p:spPr>
          <a:xfrm>
            <a:off x="6972300" y="4772254"/>
            <a:ext cx="45244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Webカメラ</a:t>
            </a:r>
            <a:endParaRPr lang="en-US" sz="1000" dirty="0"/>
          </a:p>
        </p:txBody>
      </p:sp>
      <p:sp>
        <p:nvSpPr>
          <p:cNvPr id="41" name="Text 30"/>
          <p:cNvSpPr txBox="1"/>
          <p:nvPr/>
        </p:nvSpPr>
        <p:spPr>
          <a:xfrm>
            <a:off x="6972300" y="4962449"/>
            <a:ext cx="45244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1080p + ノイズ低減機能</a:t>
            </a:r>
            <a:endParaRPr lang="en-US" sz="1200" dirty="0"/>
          </a:p>
        </p:txBody>
      </p:sp>
      <p:sp>
        <p:nvSpPr>
          <p:cNvPr id="42" name="Shape 31"/>
          <p:cNvSpPr/>
          <p:nvPr/>
        </p:nvSpPr>
        <p:spPr>
          <a:xfrm>
            <a:off x="6590995" y="5533949"/>
            <a:ext cx="228600" cy="228600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3" name="Image 9" descr="preencoded.png">    </p:cNvPr>
          <p:cNvPicPr>
            <a:picLocks noChangeAspect="1"/>
          </p:cNvPicPr>
          <p:nvPr/>
        </p:nvPicPr>
        <p:blipFill>
          <a:blip r:embed="rId10"/>
          <a:srcRect l="0" r="0" t="-22800" b="-22800"/>
          <a:stretch/>
        </p:blipFill>
        <p:spPr>
          <a:xfrm>
            <a:off x="6648602" y="5553151"/>
            <a:ext cx="114300" cy="190195"/>
          </a:xfrm>
          <a:prstGeom prst="rect">
            <a:avLst/>
          </a:prstGeom>
        </p:spPr>
      </p:pic>
      <p:sp>
        <p:nvSpPr>
          <p:cNvPr id="44" name="Text 32"/>
          <p:cNvSpPr txBox="1"/>
          <p:nvPr/>
        </p:nvSpPr>
        <p:spPr>
          <a:xfrm>
            <a:off x="6972300" y="5458054"/>
            <a:ext cx="46012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その他チェック</a:t>
            </a:r>
            <a:endParaRPr lang="en-US" sz="1000" dirty="0"/>
          </a:p>
        </p:txBody>
      </p:sp>
      <p:sp>
        <p:nvSpPr>
          <p:cNvPr id="45" name="Text 33"/>
          <p:cNvSpPr txBox="1"/>
          <p:nvPr/>
        </p:nvSpPr>
        <p:spPr>
          <a:xfrm>
            <a:off x="6972300" y="5648249"/>
            <a:ext cx="45244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Wi-Fi 6対応 / 自動更新期限(AUE)</a:t>
            </a:r>
            <a:endParaRPr lang="en-US" sz="1000" dirty="0"/>
          </a:p>
        </p:txBody>
      </p:sp>
      <p:sp>
        <p:nvSpPr>
          <p:cNvPr id="46" name="Shape 34"/>
          <p:cNvSpPr/>
          <p:nvPr/>
        </p:nvSpPr>
        <p:spPr>
          <a:xfrm>
            <a:off x="6248095" y="6181344"/>
            <a:ext cx="5477256" cy="504749"/>
          </a:xfrm>
          <a:prstGeom prst="roundRect">
            <a:avLst>
              <a:gd name="adj" fmla="val 82034"/>
            </a:avLst>
          </a:prstGeom>
          <a:solidFill>
            <a:srgbClr val="F9FAFB"/>
          </a:solidFill>
          <a:ln/>
        </p:spPr>
      </p:sp>
      <p:sp>
        <p:nvSpPr>
          <p:cNvPr id="47" name="Shape 35"/>
          <p:cNvSpPr/>
          <p:nvPr/>
        </p:nvSpPr>
        <p:spPr>
          <a:xfrm>
            <a:off x="6248095" y="6181344"/>
            <a:ext cx="5477256" cy="9144"/>
          </a:xfrm>
          <a:prstGeom prst="roundRect">
            <a:avLst>
              <a:gd name="adj" fmla="val 4528302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48" name="Text 36"/>
          <p:cNvSpPr txBox="1"/>
          <p:nvPr/>
        </p:nvSpPr>
        <p:spPr>
          <a:xfrm>
            <a:off x="6344107" y="6344107"/>
            <a:ext cx="52870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「Chromebook Plus」のロゴがあるモデルなら安心！</a:t>
            </a:r>
            <a:endParaRPr lang="en-US" sz="1000" dirty="0"/>
          </a:p>
        </p:txBody>
      </p:sp>
      <p:pic>
        <p:nvPicPr>
          <p:cNvPr id="49" name="Image 10" descr="preencoded.png">    </p:cNvPr>
          <p:cNvPicPr>
            <a:picLocks noChangeAspect="1"/>
          </p:cNvPicPr>
          <p:nvPr/>
        </p:nvPicPr>
        <p:blipFill>
          <a:blip r:embed="rId11"/>
          <a:srcRect l="0" r="0" t="-9" b="-9"/>
          <a:stretch/>
        </p:blipFill>
        <p:spPr>
          <a:xfrm>
            <a:off x="457200" y="4114800"/>
            <a:ext cx="5477256" cy="1181405"/>
          </a:xfrm>
          <a:prstGeom prst="rect">
            <a:avLst/>
          </a:prstGeom>
        </p:spPr>
      </p:pic>
      <p:pic>
        <p:nvPicPr>
          <p:cNvPr id="5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5154" y="4134002"/>
            <a:ext cx="809244" cy="228600"/>
          </a:xfrm>
          <a:prstGeom prst="rect">
            <a:avLst/>
          </a:prstGeom>
        </p:spPr>
      </p:pic>
      <p:sp>
        <p:nvSpPr>
          <p:cNvPr id="51" name="Text 37"/>
          <p:cNvSpPr/>
          <p:nvPr/>
        </p:nvSpPr>
        <p:spPr>
          <a:xfrm>
            <a:off x="5115154" y="4134002"/>
            <a:ext cx="810158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おすすめ！</a:t>
            </a:r>
            <a:endParaRPr lang="en-US" sz="900" dirty="0"/>
          </a:p>
        </p:txBody>
      </p:sp>
      <p:pic>
        <p:nvPicPr>
          <p:cNvPr id="52" name="Image 12" descr="preencoded.png">    </p:cNvPr>
          <p:cNvPicPr>
            <a:picLocks noChangeAspect="1"/>
          </p:cNvPicPr>
          <p:nvPr/>
        </p:nvPicPr>
        <p:blipFill>
          <a:blip r:embed="rId13"/>
          <a:srcRect l="0" r="0" t="0" b="0"/>
          <a:stretch/>
        </p:blipFill>
        <p:spPr>
          <a:xfrm>
            <a:off x="705002" y="4438498"/>
            <a:ext cx="533095" cy="533095"/>
          </a:xfrm>
          <a:prstGeom prst="rect">
            <a:avLst/>
          </a:prstGeom>
        </p:spPr>
      </p:pic>
      <p:pic>
        <p:nvPicPr>
          <p:cNvPr id="53" name="Image 13" descr="preencoded.png">    </p:cNvPr>
          <p:cNvPicPr>
            <a:picLocks noChangeAspect="1"/>
          </p:cNvPicPr>
          <p:nvPr/>
        </p:nvPicPr>
        <p:blipFill>
          <a:blip r:embed="rId14"/>
          <a:srcRect l="0" r="0" t="-16659" b="-16659"/>
          <a:stretch/>
        </p:blipFill>
        <p:spPr>
          <a:xfrm>
            <a:off x="843077" y="4552798"/>
            <a:ext cx="256946" cy="304495"/>
          </a:xfrm>
          <a:prstGeom prst="rect">
            <a:avLst/>
          </a:prstGeom>
        </p:spPr>
      </p:pic>
      <p:sp>
        <p:nvSpPr>
          <p:cNvPr id="54" name="Text 38"/>
          <p:cNvSpPr txBox="1"/>
          <p:nvPr/>
        </p:nvSpPr>
        <p:spPr>
          <a:xfrm>
            <a:off x="1390802" y="4362602"/>
            <a:ext cx="30385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Chromebook </a:t>
            </a:r>
            <a:pPr algn="l" indent="0" marL="0">
              <a:buNone/>
            </a:pPr>
            <a:r>
              <a:rPr lang="en-US" sz="13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Plus</a:t>
            </a:r>
            <a:endParaRPr lang="en-US" sz="1300" dirty="0"/>
          </a:p>
        </p:txBody>
      </p:sp>
      <p:sp>
        <p:nvSpPr>
          <p:cNvPr id="55" name="Text 39"/>
          <p:cNvSpPr txBox="1"/>
          <p:nvPr/>
        </p:nvSpPr>
        <p:spPr>
          <a:xfrm>
            <a:off x="1390802" y="4667098"/>
            <a:ext cx="300106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仕事、マルチタスク、画像編集、Web会議など、</a:t>
            </a:r>
            <a:pPr algn="l" indent="0" marL="0">
              <a:buNone/>
            </a:pPr>
            <a:endParaRPr lang="en-US" sz="1000" dirty="0"/>
          </a:p>
          <a:p>
            <a:pPr algn="l" indent="0" marL="0">
              <a:buNone/>
            </a:pPr>
            <a:r>
              <a:rPr lang="en-US" sz="1000" b="1" dirty="0">
                <a:solidFill>
                  <a:srgbClr val="4B5563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メインPCとして長く快適に使いたい方</a:t>
            </a:r>
            <a:endParaRPr lang="en-US" sz="1000" dirty="0"/>
          </a:p>
        </p:txBody>
      </p:sp>
      <p:pic>
        <p:nvPicPr>
          <p:cNvPr id="56" name="Image 14" descr="preencoded.png">    </p:cNvPr>
          <p:cNvPicPr>
            <a:picLocks noChangeAspect="1"/>
          </p:cNvPicPr>
          <p:nvPr/>
        </p:nvPicPr>
        <p:blipFill>
          <a:blip r:embed="rId15"/>
          <a:srcRect l="0" r="0" t="0" b="0"/>
          <a:stretch/>
        </p:blipFill>
        <p:spPr>
          <a:xfrm>
            <a:off x="3119018" y="3847795"/>
            <a:ext cx="152705" cy="152705"/>
          </a:xfrm>
          <a:prstGeom prst="rect">
            <a:avLst/>
          </a:prstGeom>
        </p:spPr>
      </p:pic>
      <p:pic>
        <p:nvPicPr>
          <p:cNvPr id="57" name="Image 15" descr="preencoded.png">    </p:cNvPr>
          <p:cNvPicPr>
            <a:picLocks noChangeAspect="1"/>
          </p:cNvPicPr>
          <p:nvPr/>
        </p:nvPicPr>
        <p:blipFill>
          <a:blip r:embed="rId16"/>
          <a:srcRect l="0" r="0" t="-22" b="-22"/>
          <a:stretch/>
        </p:blipFill>
        <p:spPr>
          <a:xfrm>
            <a:off x="457200" y="6848856"/>
            <a:ext cx="11277295" cy="724205"/>
          </a:xfrm>
          <a:prstGeom prst="rect">
            <a:avLst/>
          </a:prstGeom>
        </p:spPr>
      </p:pic>
      <p:sp>
        <p:nvSpPr>
          <p:cNvPr id="58" name="Shape 40"/>
          <p:cNvSpPr/>
          <p:nvPr/>
        </p:nvSpPr>
        <p:spPr>
          <a:xfrm>
            <a:off x="761695" y="7019849"/>
            <a:ext cx="381305" cy="381305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9" name="Image 16" descr="preencoded.png">    </p:cNvPr>
          <p:cNvPicPr>
            <a:picLocks noChangeAspect="1"/>
          </p:cNvPicPr>
          <p:nvPr/>
        </p:nvPicPr>
        <p:blipFill>
          <a:blip r:embed="rId17"/>
          <a:srcRect l="0" r="0" t="0" b="0"/>
          <a:stretch/>
        </p:blipFill>
        <p:spPr>
          <a:xfrm>
            <a:off x="875995" y="7134149"/>
            <a:ext cx="152705" cy="152705"/>
          </a:xfrm>
          <a:prstGeom prst="rect">
            <a:avLst/>
          </a:prstGeom>
        </p:spPr>
      </p:pic>
      <p:sp>
        <p:nvSpPr>
          <p:cNvPr id="60" name="Text 41"/>
          <p:cNvSpPr txBox="1"/>
          <p:nvPr/>
        </p:nvSpPr>
        <p:spPr>
          <a:xfrm>
            <a:off x="1295705" y="7000646"/>
            <a:ext cx="234543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さっそく探してみよう</a:t>
            </a:r>
            <a:endParaRPr lang="en-US" sz="1300" dirty="0"/>
          </a:p>
        </p:txBody>
      </p:sp>
      <p:sp>
        <p:nvSpPr>
          <p:cNvPr id="61" name="Text 42"/>
          <p:cNvSpPr txBox="1"/>
          <p:nvPr/>
        </p:nvSpPr>
        <p:spPr>
          <a:xfrm>
            <a:off x="1295705" y="7267651"/>
            <a:ext cx="234543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D1D5D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家電量販店やオンラインストアでチェック</a:t>
            </a:r>
            <a:endParaRPr lang="en-US" sz="900" dirty="0"/>
          </a:p>
        </p:txBody>
      </p:sp>
      <p:pic>
        <p:nvPicPr>
          <p:cNvPr id="62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85655" y="7019849"/>
            <a:ext cx="2000707" cy="381305"/>
          </a:xfrm>
          <a:prstGeom prst="rect">
            <a:avLst/>
          </a:prstGeom>
        </p:spPr>
      </p:pic>
      <p:sp>
        <p:nvSpPr>
          <p:cNvPr id="63" name="Text 43"/>
          <p:cNvSpPr/>
          <p:nvPr/>
        </p:nvSpPr>
        <p:spPr>
          <a:xfrm>
            <a:off x="9814255" y="7019849"/>
            <a:ext cx="1772107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2937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Chromebook Plus</a:t>
            </a:r>
            <a:endParaRPr lang="en-US" sz="1200" dirty="0"/>
          </a:p>
        </p:txBody>
      </p:sp>
      <p:pic>
        <p:nvPicPr>
          <p:cNvPr id="64" name="Image 18" descr="preencoded.png">    </p:cNvPr>
          <p:cNvPicPr>
            <a:picLocks noChangeAspect="1"/>
          </p:cNvPicPr>
          <p:nvPr/>
        </p:nvPicPr>
        <p:blipFill>
          <a:blip r:embed="rId19"/>
          <a:srcRect l="0" r="0" t="-43" b="-43"/>
          <a:stretch/>
        </p:blipFill>
        <p:spPr>
          <a:xfrm>
            <a:off x="11220602" y="7134149"/>
            <a:ext cx="133502" cy="1527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Visual Extract to PPTX Converter</cp:lastModifiedBy>
  <cp:revision>1</cp:revision>
  <dcterms:created xsi:type="dcterms:W3CDTF">2026-02-16T13:00:08Z</dcterms:created>
  <dcterms:modified xsi:type="dcterms:W3CDTF">2026-02-16T13:00:08Z</dcterms:modified>
</cp:coreProperties>
</file>