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embeddedFontLst>
    <p:embeddedFont>
      <p:font typeface="Noto Sans JP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04A1F6-0FB8-42A1-A508-E32859441678}">
  <a:tblStyle styleId="{A404A1F6-0FB8-42A1-A508-E328594416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otoSansJP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NotoSansJP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14.png"/><Relationship Id="rId6" Type="http://schemas.openxmlformats.org/officeDocument/2006/relationships/image" Target="../media/image4.png"/><Relationship Id="rId7" Type="http://schemas.openxmlformats.org/officeDocument/2006/relationships/image" Target="../media/image27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5.png"/><Relationship Id="rId5" Type="http://schemas.openxmlformats.org/officeDocument/2006/relationships/image" Target="../media/image20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9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Relationship Id="rId7" Type="http://schemas.openxmlformats.org/officeDocument/2006/relationships/image" Target="../media/image21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295275" y="2121396"/>
            <a:ext cx="11601450" cy="2000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1A73E8"/>
                </a:solidFill>
                <a:latin typeface="Noto Sans JP"/>
                <a:ea typeface="Noto Sans JP"/>
                <a:cs typeface="Noto Sans JP"/>
                <a:sym typeface="Noto Sans JP"/>
              </a:rPr>
              <a:t>Chromebook &amp;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5400" u="none" cap="none" strike="noStrike">
                <a:solidFill>
                  <a:srgbClr val="1A73E8"/>
                </a:solidFill>
                <a:latin typeface="Noto Sans JP"/>
                <a:ea typeface="Noto Sans JP"/>
                <a:cs typeface="Noto Sans JP"/>
                <a:sym typeface="Noto Sans JP"/>
              </a:rPr>
              <a:t> Chromebook Plus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571500" y="4502646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シンプル、セキュア、そしてパワフルな次世代の選択肢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12" name="Google Shape;21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3" name="Google Shape;21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561480"/>
            <a:ext cx="538162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14" name="Google Shape;21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38875" y="2561480"/>
            <a:ext cx="5381625" cy="302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2"/>
          <p:cNvSpPr txBox="1"/>
          <p:nvPr/>
        </p:nvSpPr>
        <p:spPr>
          <a:xfrm>
            <a:off x="952500" y="3247280"/>
            <a:ext cx="4850606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967D2"/>
                </a:solidFill>
                <a:latin typeface="Noto Sans JP"/>
                <a:ea typeface="Noto Sans JP"/>
                <a:cs typeface="Noto Sans JP"/>
                <a:sym typeface="Noto Sans JP"/>
              </a:rPr>
              <a:t>Chromebook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6619875" y="3247280"/>
            <a:ext cx="4850606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37333"/>
                </a:solidFill>
                <a:latin typeface="Noto Sans JP"/>
                <a:ea typeface="Noto Sans JP"/>
                <a:cs typeface="Noto Sans JP"/>
                <a:sym typeface="Noto Sans JP"/>
              </a:rPr>
              <a:t>Chromebook Plus</a:t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1076325" y="383783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218" name="Google Shape;218;p22"/>
          <p:cNvSpPr txBox="1"/>
          <p:nvPr/>
        </p:nvSpPr>
        <p:spPr>
          <a:xfrm>
            <a:off x="1143000" y="3837830"/>
            <a:ext cx="44291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Webブラウジングが中心の方</a:t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1076325" y="414263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1143000" y="4142630"/>
            <a:ext cx="44291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動画視聴やSNSを主に楽しむ方</a:t>
            </a:r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1076325" y="444743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222" name="Google Shape;222;p22"/>
          <p:cNvSpPr txBox="1"/>
          <p:nvPr/>
        </p:nvSpPr>
        <p:spPr>
          <a:xfrm>
            <a:off x="1143000" y="4447430"/>
            <a:ext cx="44291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学習用の最初の一台を探している方</a:t>
            </a:r>
            <a:endParaRPr/>
          </a:p>
        </p:txBody>
      </p:sp>
      <p:sp>
        <p:nvSpPr>
          <p:cNvPr id="223" name="Google Shape;223;p22"/>
          <p:cNvSpPr txBox="1"/>
          <p:nvPr/>
        </p:nvSpPr>
        <p:spPr>
          <a:xfrm>
            <a:off x="1076325" y="475223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224" name="Google Shape;224;p22"/>
          <p:cNvSpPr txBox="1"/>
          <p:nvPr/>
        </p:nvSpPr>
        <p:spPr>
          <a:xfrm>
            <a:off x="1143000" y="4752230"/>
            <a:ext cx="44291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予算を抑えたい学生の方</a:t>
            </a:r>
            <a:endParaRPr/>
          </a:p>
        </p:txBody>
      </p:sp>
      <p:sp>
        <p:nvSpPr>
          <p:cNvPr id="225" name="Google Shape;225;p22"/>
          <p:cNvSpPr txBox="1"/>
          <p:nvPr/>
        </p:nvSpPr>
        <p:spPr>
          <a:xfrm>
            <a:off x="6743700" y="383783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226" name="Google Shape;226;p22"/>
          <p:cNvSpPr txBox="1"/>
          <p:nvPr/>
        </p:nvSpPr>
        <p:spPr>
          <a:xfrm>
            <a:off x="6810375" y="3837830"/>
            <a:ext cx="44291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仕事でマルチタスクを行うビジネスマン</a:t>
            </a:r>
            <a:endParaRPr/>
          </a:p>
        </p:txBody>
      </p:sp>
      <p:sp>
        <p:nvSpPr>
          <p:cNvPr id="227" name="Google Shape;227;p22"/>
          <p:cNvSpPr txBox="1"/>
          <p:nvPr/>
        </p:nvSpPr>
        <p:spPr>
          <a:xfrm>
            <a:off x="6743700" y="414263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228" name="Google Shape;228;p22"/>
          <p:cNvSpPr txBox="1"/>
          <p:nvPr/>
        </p:nvSpPr>
        <p:spPr>
          <a:xfrm>
            <a:off x="6810375" y="4142630"/>
            <a:ext cx="44291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動画編集やデザインに挑戦したい方</a:t>
            </a:r>
            <a:endParaRPr/>
          </a:p>
        </p:txBody>
      </p:sp>
      <p:sp>
        <p:nvSpPr>
          <p:cNvPr id="229" name="Google Shape;229;p22"/>
          <p:cNvSpPr txBox="1"/>
          <p:nvPr/>
        </p:nvSpPr>
        <p:spPr>
          <a:xfrm>
            <a:off x="6743700" y="444743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230" name="Google Shape;230;p22"/>
          <p:cNvSpPr txBox="1"/>
          <p:nvPr/>
        </p:nvSpPr>
        <p:spPr>
          <a:xfrm>
            <a:off x="6810375" y="4447430"/>
            <a:ext cx="44291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ビデオ会議の頻度が高い方</a:t>
            </a:r>
            <a:endParaRPr/>
          </a:p>
        </p:txBody>
      </p:sp>
      <p:sp>
        <p:nvSpPr>
          <p:cNvPr id="231" name="Google Shape;231;p22"/>
          <p:cNvSpPr txBox="1"/>
          <p:nvPr/>
        </p:nvSpPr>
        <p:spPr>
          <a:xfrm>
            <a:off x="6743700" y="475223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232" name="Google Shape;232;p22"/>
          <p:cNvSpPr txBox="1"/>
          <p:nvPr/>
        </p:nvSpPr>
        <p:spPr>
          <a:xfrm>
            <a:off x="6810375" y="4752230"/>
            <a:ext cx="44291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AI機能を日常的に活用したい方</a:t>
            </a:r>
            <a:endParaRPr/>
          </a:p>
        </p:txBody>
      </p:sp>
      <p:sp>
        <p:nvSpPr>
          <p:cNvPr id="233" name="Google Shape;233;p22"/>
          <p:cNvSpPr txBox="1"/>
          <p:nvPr/>
        </p:nvSpPr>
        <p:spPr>
          <a:xfrm>
            <a:off x="762000" y="903535"/>
            <a:ext cx="114014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202124"/>
                </a:solidFill>
                <a:latin typeface="Noto Sans JP"/>
                <a:ea typeface="Noto Sans JP"/>
                <a:cs typeface="Noto Sans JP"/>
                <a:sym typeface="Noto Sans JP"/>
              </a:rPr>
              <a:t>あなたに最適な一台は？</a:t>
            </a:r>
            <a:endParaRPr/>
          </a:p>
        </p:txBody>
      </p:sp>
      <p:sp>
        <p:nvSpPr>
          <p:cNvPr id="234" name="Google Shape;234;p22"/>
          <p:cNvSpPr/>
          <p:nvPr/>
        </p:nvSpPr>
        <p:spPr>
          <a:xfrm>
            <a:off x="571500" y="903535"/>
            <a:ext cx="76200" cy="581025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39" name="Google Shape;23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 txBox="1"/>
          <p:nvPr/>
        </p:nvSpPr>
        <p:spPr>
          <a:xfrm>
            <a:off x="571500" y="2871936"/>
            <a:ext cx="5286375" cy="1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0" u="none" cap="none" strike="noStrike">
                <a:solidFill>
                  <a:srgbClr val="1A73E8"/>
                </a:solidFill>
                <a:latin typeface="Noto Sans JP"/>
                <a:ea typeface="Noto Sans JP"/>
                <a:cs typeface="Noto Sans JP"/>
                <a:sym typeface="Noto Sans JP"/>
              </a:rPr>
              <a:t>94%</a:t>
            </a:r>
            <a:endParaRPr/>
          </a:p>
        </p:txBody>
      </p:sp>
      <p:sp>
        <p:nvSpPr>
          <p:cNvPr id="241" name="Google Shape;241;p23"/>
          <p:cNvSpPr txBox="1"/>
          <p:nvPr/>
        </p:nvSpPr>
        <p:spPr>
          <a:xfrm>
            <a:off x="571500" y="4586436"/>
            <a:ext cx="5286375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IT管理者による満足度</a:t>
            </a:r>
            <a:endParaRPr/>
          </a:p>
        </p:txBody>
      </p:sp>
      <p:sp>
        <p:nvSpPr>
          <p:cNvPr id="242" name="Google Shape;242;p23"/>
          <p:cNvSpPr txBox="1"/>
          <p:nvPr/>
        </p:nvSpPr>
        <p:spPr>
          <a:xfrm>
            <a:off x="6334125" y="3113930"/>
            <a:ext cx="5550693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A73E8"/>
                </a:solidFill>
                <a:latin typeface="Noto Sans JP"/>
                <a:ea typeface="Noto Sans JP"/>
                <a:cs typeface="Noto Sans JP"/>
                <a:sym typeface="Noto Sans JP"/>
              </a:rPr>
              <a:t>将来を見据えた投資</a:t>
            </a:r>
            <a:endParaRPr/>
          </a:p>
        </p:txBody>
      </p:sp>
      <p:sp>
        <p:nvSpPr>
          <p:cNvPr id="243" name="Google Shape;243;p23"/>
          <p:cNvSpPr txBox="1"/>
          <p:nvPr/>
        </p:nvSpPr>
        <p:spPr>
          <a:xfrm>
            <a:off x="6334125" y="3742580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Chromebook Plusは、単なるスペック向上ではありません。変化するワークスタイルに適応し、チームのポテンシャルを最大限に引き出すためのプラットフォームです。</a:t>
            </a:r>
            <a:endParaRPr/>
          </a:p>
        </p:txBody>
      </p:sp>
      <p:sp>
        <p:nvSpPr>
          <p:cNvPr id="244" name="Google Shape;244;p23"/>
          <p:cNvSpPr txBox="1"/>
          <p:nvPr/>
        </p:nvSpPr>
        <p:spPr>
          <a:xfrm>
            <a:off x="6334125" y="4847480"/>
            <a:ext cx="52863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「より速く、より賢く、より安全に」</a:t>
            </a:r>
            <a:endParaRPr/>
          </a:p>
        </p:txBody>
      </p:sp>
      <p:sp>
        <p:nvSpPr>
          <p:cNvPr id="245" name="Google Shape;245;p23"/>
          <p:cNvSpPr txBox="1"/>
          <p:nvPr/>
        </p:nvSpPr>
        <p:spPr>
          <a:xfrm>
            <a:off x="762000" y="903535"/>
            <a:ext cx="114014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202124"/>
                </a:solidFill>
                <a:latin typeface="Noto Sans JP"/>
                <a:ea typeface="Noto Sans JP"/>
                <a:cs typeface="Noto Sans JP"/>
                <a:sym typeface="Noto Sans JP"/>
              </a:rPr>
              <a:t>ビジネスを加速させる力</a:t>
            </a:r>
            <a:endParaRPr/>
          </a:p>
        </p:txBody>
      </p:sp>
      <p:sp>
        <p:nvSpPr>
          <p:cNvPr id="246" name="Google Shape;246;p23"/>
          <p:cNvSpPr/>
          <p:nvPr/>
        </p:nvSpPr>
        <p:spPr>
          <a:xfrm>
            <a:off x="571500" y="903535"/>
            <a:ext cx="76200" cy="581025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1" name="Google Shape;25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52" name="Google Shape;25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590526"/>
            <a:ext cx="110490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4"/>
          <p:cNvSpPr txBox="1"/>
          <p:nvPr/>
        </p:nvSpPr>
        <p:spPr>
          <a:xfrm>
            <a:off x="295275" y="3192958"/>
            <a:ext cx="11601450" cy="1000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1A73E8"/>
                </a:solidFill>
                <a:latin typeface="Noto Sans JP"/>
                <a:ea typeface="Noto Sans JP"/>
                <a:cs typeface="Noto Sans JP"/>
                <a:sym typeface="Noto Sans JP"/>
              </a:rPr>
              <a:t>ご質問はありますか？</a:t>
            </a:r>
            <a:endParaRPr/>
          </a:p>
        </p:txBody>
      </p:sp>
      <p:sp>
        <p:nvSpPr>
          <p:cNvPr id="254" name="Google Shape;254;p24"/>
          <p:cNvSpPr txBox="1"/>
          <p:nvPr/>
        </p:nvSpPr>
        <p:spPr>
          <a:xfrm>
            <a:off x="571500" y="4574083"/>
            <a:ext cx="11049000" cy="426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ご清聴ありがとうございました。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259" name="Google Shape;25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5"/>
          <p:cNvSpPr/>
          <p:nvPr/>
        </p:nvSpPr>
        <p:spPr>
          <a:xfrm>
            <a:off x="571500" y="2412206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571500" y="3196976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571500" y="3981747"/>
            <a:ext cx="11049000" cy="9828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5"/>
          <p:cNvSpPr/>
          <p:nvPr/>
        </p:nvSpPr>
        <p:spPr>
          <a:xfrm>
            <a:off x="571500" y="3187451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25"/>
          <p:cNvSpPr/>
          <p:nvPr/>
        </p:nvSpPr>
        <p:spPr>
          <a:xfrm>
            <a:off x="571500" y="3187451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25"/>
          <p:cNvSpPr/>
          <p:nvPr/>
        </p:nvSpPr>
        <p:spPr>
          <a:xfrm>
            <a:off x="571500" y="3972222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5"/>
          <p:cNvSpPr/>
          <p:nvPr/>
        </p:nvSpPr>
        <p:spPr>
          <a:xfrm>
            <a:off x="571500" y="3972222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5"/>
          <p:cNvSpPr/>
          <p:nvPr/>
        </p:nvSpPr>
        <p:spPr>
          <a:xfrm>
            <a:off x="571500" y="495508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571500" y="4955083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.png" id="269" name="Google Shape;26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561629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5"/>
          <p:cNvSpPr txBox="1"/>
          <p:nvPr/>
        </p:nvSpPr>
        <p:spPr>
          <a:xfrm>
            <a:off x="1666875" y="2555081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https://i.ytimg.com/vi/PgCm6pJ-_jM/maxresdefault.jpg</a:t>
            </a:r>
            <a:endParaRPr/>
          </a:p>
        </p:txBody>
      </p:sp>
      <p:sp>
        <p:nvSpPr>
          <p:cNvPr id="271" name="Google Shape;271;p25"/>
          <p:cNvSpPr txBox="1"/>
          <p:nvPr/>
        </p:nvSpPr>
        <p:spPr>
          <a:xfrm>
            <a:off x="1666875" y="2800796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Noto Sans JP"/>
                <a:ea typeface="Noto Sans JP"/>
                <a:cs typeface="Noto Sans JP"/>
                <a:sym typeface="Noto Sans JP"/>
              </a:rPr>
              <a:t>www.youtube.com</a:t>
            </a:r>
            <a:endParaRPr/>
          </a:p>
        </p:txBody>
      </p:sp>
      <p:pic>
        <p:nvPicPr>
          <p:cNvPr descr="image.png" id="272" name="Google Shape;272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500" y="334640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 txBox="1"/>
          <p:nvPr/>
        </p:nvSpPr>
        <p:spPr>
          <a:xfrm>
            <a:off x="1666875" y="3339851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https://essio.stariidata.com/roboneo/0rg14dqkfvo7bv6l.jpg?imageView2/2/q/60/format/webp/ignore-error/1/w/1120</a:t>
            </a:r>
            <a:endParaRPr/>
          </a:p>
        </p:txBody>
      </p:sp>
      <p:sp>
        <p:nvSpPr>
          <p:cNvPr id="274" name="Google Shape;274;p25"/>
          <p:cNvSpPr txBox="1"/>
          <p:nvPr/>
        </p:nvSpPr>
        <p:spPr>
          <a:xfrm>
            <a:off x="1666875" y="3585567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Noto Sans JP"/>
                <a:ea typeface="Noto Sans JP"/>
                <a:cs typeface="Noto Sans JP"/>
                <a:sym typeface="Noto Sans JP"/>
              </a:rPr>
              <a:t>www.roboneo.com</a:t>
            </a:r>
            <a:endParaRPr/>
          </a:p>
        </p:txBody>
      </p:sp>
      <p:pic>
        <p:nvPicPr>
          <p:cNvPr descr="image.png" id="275" name="Google Shape;27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4230290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 txBox="1"/>
          <p:nvPr/>
        </p:nvSpPr>
        <p:spPr>
          <a:xfrm>
            <a:off x="1666875" y="4124622"/>
            <a:ext cx="9953625" cy="396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https://img.freepik.com/free-photo/enthusiastic-senior-woman-talking-with-family-online-using-laptop-webcam-video-conference-sitting-kitchen-videocall-with-daughter-niece-grandma-using-modern-internet-techonolgy_482257-10763.jpg?semt=ais_hybrid&amp;w=740&amp;q=80</a:t>
            </a:r>
            <a:endParaRPr/>
          </a:p>
        </p:txBody>
      </p:sp>
      <p:sp>
        <p:nvSpPr>
          <p:cNvPr id="277" name="Google Shape;277;p25"/>
          <p:cNvSpPr txBox="1"/>
          <p:nvPr/>
        </p:nvSpPr>
        <p:spPr>
          <a:xfrm>
            <a:off x="1666875" y="4568428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Noto Sans JP"/>
                <a:ea typeface="Noto Sans JP"/>
                <a:cs typeface="Noto Sans JP"/>
                <a:sym typeface="Noto Sans JP"/>
              </a:rPr>
              <a:t>www.freepik.com</a:t>
            </a:r>
            <a:endParaRPr/>
          </a:p>
        </p:txBody>
      </p:sp>
      <p:pic>
        <p:nvPicPr>
          <p:cNvPr descr="image.png" id="278" name="Google Shape;27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5114032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5"/>
          <p:cNvSpPr txBox="1"/>
          <p:nvPr/>
        </p:nvSpPr>
        <p:spPr>
          <a:xfrm>
            <a:off x="1666875" y="5107483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75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https://blog.bestbuy.ca/wp-content/uploads/2016/08/Wacom-One.jpeg</a:t>
            </a:r>
            <a:endParaRPr/>
          </a:p>
        </p:txBody>
      </p:sp>
      <p:sp>
        <p:nvSpPr>
          <p:cNvPr id="280" name="Google Shape;280;p25"/>
          <p:cNvSpPr txBox="1"/>
          <p:nvPr/>
        </p:nvSpPr>
        <p:spPr>
          <a:xfrm>
            <a:off x="1666875" y="5353198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Source: </a:t>
            </a:r>
            <a:r>
              <a:rPr b="0" i="0" lang="en-US" sz="1200" u="none" cap="none" strike="noStrike">
                <a:solidFill>
                  <a:srgbClr val="4F46E5"/>
                </a:solidFill>
                <a:latin typeface="Noto Sans JP"/>
                <a:ea typeface="Noto Sans JP"/>
                <a:cs typeface="Noto Sans JP"/>
                <a:sym typeface="Noto Sans JP"/>
              </a:rPr>
              <a:t>blog.bestbuy.ca</a:t>
            </a:r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762000" y="903535"/>
            <a:ext cx="114014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202124"/>
                </a:solidFill>
                <a:latin typeface="Noto Sans JP"/>
                <a:ea typeface="Noto Sans JP"/>
                <a:cs typeface="Noto Sans JP"/>
                <a:sym typeface="Noto Sans JP"/>
              </a:rPr>
              <a:t>Image Sources</a:t>
            </a:r>
            <a:endParaRPr/>
          </a:p>
        </p:txBody>
      </p:sp>
      <p:sp>
        <p:nvSpPr>
          <p:cNvPr id="282" name="Google Shape;282;p25"/>
          <p:cNvSpPr/>
          <p:nvPr/>
        </p:nvSpPr>
        <p:spPr>
          <a:xfrm>
            <a:off x="571500" y="903535"/>
            <a:ext cx="76200" cy="581025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91" name="Google Shape;9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2" name="Google Shape;9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34125" y="2565350"/>
            <a:ext cx="5286375" cy="302121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571500" y="2755850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GoogleのChromeOSを搭載した、新しいタイプのコンピューターです。</a:t>
            </a:r>
            <a:endParaRPr/>
          </a:p>
        </p:txBody>
      </p:sp>
      <p:pic>
        <p:nvPicPr>
          <p:cNvPr descr="image.png" id="94" name="Google Shape;9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34125" y="2565350"/>
            <a:ext cx="5286375" cy="302121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571500" y="3555950"/>
            <a:ext cx="52863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333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スピード：</a:t>
            </a: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 数秒で起動し、常にサクサク動作。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571500" y="4051250"/>
            <a:ext cx="52863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333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セキュリティ：</a:t>
            </a: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 組み込みのウイルス対策で常に安心。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571500" y="4546550"/>
            <a:ext cx="52863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3333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シンプル：</a:t>
            </a: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 自動更新で管理の手間をゼロに。</a:t>
            </a:r>
            <a:endParaRPr/>
          </a:p>
        </p:txBody>
      </p:sp>
      <p:pic>
        <p:nvPicPr>
          <p:cNvPr descr="image.png" id="98" name="Google Shape;98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1500" y="3617862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99" name="Google Shape;99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4113162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00" name="Google Shape;100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500" y="4608462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762000" y="903535"/>
            <a:ext cx="114014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202124"/>
                </a:solidFill>
                <a:latin typeface="Noto Sans JP"/>
                <a:ea typeface="Noto Sans JP"/>
                <a:cs typeface="Noto Sans JP"/>
                <a:sym typeface="Noto Sans JP"/>
              </a:rPr>
              <a:t>Chromebookとは？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571500" y="903535"/>
            <a:ext cx="76200" cy="581025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07" name="Google Shape;10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/>
          <p:nvPr/>
        </p:nvSpPr>
        <p:spPr>
          <a:xfrm>
            <a:off x="295275" y="2298352"/>
            <a:ext cx="11601450" cy="828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3C4043"/>
                </a:solidFill>
                <a:latin typeface="Noto Sans JP"/>
                <a:ea typeface="Noto Sans JP"/>
                <a:cs typeface="Noto Sans JP"/>
                <a:sym typeface="Noto Sans JP"/>
              </a:rPr>
              <a:t>Chromebook Plusの登場</a:t>
            </a: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5619750" y="3887092"/>
            <a:ext cx="952500" cy="38100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571500" y="4439542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さらに高いパフォーマンスとインテリジェントな機能を凝縮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15" name="Google Shape;1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6" name="Google Shape;116;p16"/>
          <p:cNvGraphicFramePr/>
          <p:nvPr/>
        </p:nvGraphicFramePr>
        <p:xfrm>
          <a:off x="571500" y="20560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{A404A1F6-0FB8-42A1-A508-E32859441678}</a:tableStyleId>
              </a:tblPr>
              <a:tblGrid>
                <a:gridCol w="2202050"/>
                <a:gridCol w="3245950"/>
                <a:gridCol w="5601000"/>
              </a:tblGrid>
              <a:tr h="749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1A73E8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スペック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1A73E8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従来のChromebook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650" u="none" cap="none" strike="noStrike">
                          <a:solidFill>
                            <a:srgbClr val="1A73E8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Chromebook Plus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8F9FA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CPU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多様（エントリー〜）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Intel Core i3 12世代以降 / Ryzen 3 5000以降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メモリ (RAM)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4GB〜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8GB以上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A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ストレージ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32GB〜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128GB以上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ディスプレイ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多様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1080p フルHD IPSパネル以上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FAFA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Webカメラ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720pなど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1500" u="none" cap="none" strike="noStrike">
                          <a:solidFill>
                            <a:srgbClr val="3C4043"/>
                          </a:solidFill>
                          <a:latin typeface="Noto Sans JP"/>
                          <a:ea typeface="Noto Sans JP"/>
                          <a:cs typeface="Noto Sans JP"/>
                          <a:sym typeface="Noto Sans JP"/>
                        </a:rPr>
                        <a:t>1080p以上（ノイズリダクション付）</a:t>
                      </a:r>
                      <a:endParaRPr/>
                    </a:p>
                  </a:txBody>
                  <a:tcPr marT="25400" marB="25400" marR="63500" marL="635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7" name="Google Shape;117;p16"/>
          <p:cNvSpPr/>
          <p:nvPr/>
        </p:nvSpPr>
        <p:spPr>
          <a:xfrm>
            <a:off x="571500" y="2808535"/>
            <a:ext cx="2202060" cy="1905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2773560" y="2808535"/>
            <a:ext cx="3245941" cy="1905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/>
          <p:nvPr/>
        </p:nvSpPr>
        <p:spPr>
          <a:xfrm>
            <a:off x="6019502" y="2808535"/>
            <a:ext cx="5600997" cy="19050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/>
          <p:nvPr/>
        </p:nvSpPr>
        <p:spPr>
          <a:xfrm>
            <a:off x="571500" y="3565773"/>
            <a:ext cx="2202060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6"/>
          <p:cNvSpPr/>
          <p:nvPr/>
        </p:nvSpPr>
        <p:spPr>
          <a:xfrm>
            <a:off x="2773560" y="3565773"/>
            <a:ext cx="3245941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6019502" y="3565773"/>
            <a:ext cx="5600997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571500" y="4308723"/>
            <a:ext cx="2202060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2773560" y="4308723"/>
            <a:ext cx="3245941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6019502" y="4308723"/>
            <a:ext cx="5600997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571500" y="5051673"/>
            <a:ext cx="2202060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/>
          <p:nvPr/>
        </p:nvSpPr>
        <p:spPr>
          <a:xfrm>
            <a:off x="2773560" y="5051673"/>
            <a:ext cx="3245941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6019502" y="5051673"/>
            <a:ext cx="5600997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571500" y="5794623"/>
            <a:ext cx="2202060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/>
          <p:nvPr/>
        </p:nvSpPr>
        <p:spPr>
          <a:xfrm>
            <a:off x="2773560" y="5794623"/>
            <a:ext cx="3245941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6"/>
          <p:cNvSpPr/>
          <p:nvPr/>
        </p:nvSpPr>
        <p:spPr>
          <a:xfrm>
            <a:off x="6019502" y="5794623"/>
            <a:ext cx="5600997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/>
          <p:nvPr/>
        </p:nvSpPr>
        <p:spPr>
          <a:xfrm>
            <a:off x="571500" y="6537573"/>
            <a:ext cx="2202060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6"/>
          <p:cNvSpPr/>
          <p:nvPr/>
        </p:nvSpPr>
        <p:spPr>
          <a:xfrm>
            <a:off x="2773560" y="6537573"/>
            <a:ext cx="3245941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6"/>
          <p:cNvSpPr/>
          <p:nvPr/>
        </p:nvSpPr>
        <p:spPr>
          <a:xfrm>
            <a:off x="6019502" y="6537573"/>
            <a:ext cx="5600997" cy="9525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762000" y="903535"/>
            <a:ext cx="114014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202124"/>
                </a:solidFill>
                <a:latin typeface="Noto Sans JP"/>
                <a:ea typeface="Noto Sans JP"/>
                <a:cs typeface="Noto Sans JP"/>
                <a:sym typeface="Noto Sans JP"/>
              </a:rPr>
              <a:t>ハードウェア要件の比較</a:t>
            </a:r>
            <a:endParaRPr/>
          </a:p>
        </p:txBody>
      </p:sp>
      <p:sp>
        <p:nvSpPr>
          <p:cNvPr id="136" name="Google Shape;136;p16"/>
          <p:cNvSpPr/>
          <p:nvPr/>
        </p:nvSpPr>
        <p:spPr>
          <a:xfrm>
            <a:off x="571500" y="903535"/>
            <a:ext cx="76200" cy="581025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41" name="Google Shape;14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42" name="Google Shape;142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1865560"/>
            <a:ext cx="11049000" cy="363988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762000" y="903535"/>
            <a:ext cx="114014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202124"/>
                </a:solidFill>
                <a:latin typeface="Noto Sans JP"/>
                <a:ea typeface="Noto Sans JP"/>
                <a:cs typeface="Noto Sans JP"/>
                <a:sym typeface="Noto Sans JP"/>
              </a:rPr>
              <a:t>圧倒的なパフォーマンス向上</a:t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571500" y="903535"/>
            <a:ext cx="76200" cy="581025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571500" y="5791200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※従来のトップセラー製品との比較に基づきます。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50" name="Google Shape;15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1" name="Google Shape;15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9687" y="2170955"/>
            <a:ext cx="3810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52" name="Google Shape;152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9687" y="2170955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6334125" y="2980580"/>
            <a:ext cx="5550693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A73E8"/>
                </a:solidFill>
                <a:latin typeface="Noto Sans JP"/>
                <a:ea typeface="Noto Sans JP"/>
                <a:cs typeface="Noto Sans JP"/>
                <a:sym typeface="Noto Sans JP"/>
              </a:rPr>
              <a:t>Geminiと高度な編集機能</a:t>
            </a:r>
            <a:endParaRPr/>
          </a:p>
        </p:txBody>
      </p:sp>
      <p:sp>
        <p:nvSpPr>
          <p:cNvPr id="154" name="Google Shape;154;p18"/>
          <p:cNvSpPr txBox="1"/>
          <p:nvPr/>
        </p:nvSpPr>
        <p:spPr>
          <a:xfrm>
            <a:off x="6334125" y="3609230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Googleの最新AI「Gemini」が内蔵され、ライティングのアシストや情報の整理をサポートします。</a:t>
            </a:r>
            <a:endParaRPr/>
          </a:p>
        </p:txBody>
      </p:sp>
      <p:sp>
        <p:nvSpPr>
          <p:cNvPr id="155" name="Google Shape;155;p18"/>
          <p:cNvSpPr txBox="1"/>
          <p:nvPr/>
        </p:nvSpPr>
        <p:spPr>
          <a:xfrm>
            <a:off x="6648450" y="440933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56" name="Google Shape;156;p18"/>
          <p:cNvSpPr txBox="1"/>
          <p:nvPr/>
        </p:nvSpPr>
        <p:spPr>
          <a:xfrm>
            <a:off x="6715125" y="4409330"/>
            <a:ext cx="49053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消しゴムマジック：</a:t>
            </a: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 不要なものを写真から一瞬で消去。</a:t>
            </a:r>
            <a:endParaRPr/>
          </a:p>
        </p:txBody>
      </p:sp>
      <p:sp>
        <p:nvSpPr>
          <p:cNvPr id="157" name="Google Shape;157;p18"/>
          <p:cNvSpPr txBox="1"/>
          <p:nvPr/>
        </p:nvSpPr>
        <p:spPr>
          <a:xfrm>
            <a:off x="6648450" y="471413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6715125" y="4714130"/>
            <a:ext cx="49053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ぼかし：</a:t>
            </a: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 AIが背景を自然にぼかし、被写体を強調。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6648450" y="5018930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•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6715125" y="5018930"/>
            <a:ext cx="49053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66675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AI背景：</a:t>
            </a: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 ビデオ会議の背景をAIで生成。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762000" y="903535"/>
            <a:ext cx="114014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202124"/>
                </a:solidFill>
                <a:latin typeface="Noto Sans JP"/>
                <a:ea typeface="Noto Sans JP"/>
                <a:cs typeface="Noto Sans JP"/>
                <a:sym typeface="Noto Sans JP"/>
              </a:rPr>
              <a:t>AIの力で、もっとスマートに</a:t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571500" y="903535"/>
            <a:ext cx="76200" cy="581025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67" name="Google Shape;16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 txBox="1"/>
          <p:nvPr/>
        </p:nvSpPr>
        <p:spPr>
          <a:xfrm>
            <a:off x="762000" y="1970930"/>
            <a:ext cx="50006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202124"/>
                </a:solidFill>
                <a:latin typeface="Noto Sans JP"/>
                <a:ea typeface="Noto Sans JP"/>
                <a:cs typeface="Noto Sans JP"/>
                <a:sym typeface="Noto Sans JP"/>
              </a:rPr>
              <a:t>クリアなビデオ会議</a:t>
            </a:r>
            <a:endParaRPr/>
          </a:p>
        </p:txBody>
      </p:sp>
      <p:sp>
        <p:nvSpPr>
          <p:cNvPr id="169" name="Google Shape;169;p19"/>
          <p:cNvSpPr/>
          <p:nvPr/>
        </p:nvSpPr>
        <p:spPr>
          <a:xfrm>
            <a:off x="571500" y="1970930"/>
            <a:ext cx="76200" cy="581025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571500" y="3123455"/>
            <a:ext cx="49530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Chromebook Plusなら、どこにいても最高の印象を与えられます。</a:t>
            </a:r>
            <a:endParaRPr/>
          </a:p>
        </p:txBody>
      </p:sp>
      <p:sp>
        <p:nvSpPr>
          <p:cNvPr id="171" name="Google Shape;171;p19"/>
          <p:cNvSpPr txBox="1"/>
          <p:nvPr/>
        </p:nvSpPr>
        <p:spPr>
          <a:xfrm>
            <a:off x="571500" y="4114055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1080pカメラとAI機能により、照明の補正や周囲のノイズキャンセルをOSレベルで実現。どんなプラットフォーム（Google Meet, Zoom, Teams）でも快適に。</a:t>
            </a:r>
            <a:endParaRPr/>
          </a:p>
        </p:txBody>
      </p:sp>
      <p:pic>
        <p:nvPicPr>
          <p:cNvPr descr="image.png" id="172" name="Google Shape;17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77" name="Google Shape;17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8" name="Google Shape;17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380505"/>
            <a:ext cx="3492549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79" name="Google Shape;17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380505"/>
            <a:ext cx="3492549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0" name="Google Shape;18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380505"/>
            <a:ext cx="3492549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81" name="Google Shape;181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662" y="2723405"/>
            <a:ext cx="600075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0"/>
          <p:cNvSpPr txBox="1"/>
          <p:nvPr/>
        </p:nvSpPr>
        <p:spPr>
          <a:xfrm>
            <a:off x="844231" y="3694955"/>
            <a:ext cx="2947087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A73E8"/>
                </a:solidFill>
                <a:latin typeface="Noto Sans JP"/>
                <a:ea typeface="Noto Sans JP"/>
                <a:cs typeface="Noto Sans JP"/>
                <a:sym typeface="Noto Sans JP"/>
              </a:rPr>
              <a:t>ファイル同期</a:t>
            </a:r>
            <a:endParaRPr/>
          </a:p>
        </p:txBody>
      </p:sp>
      <p:sp>
        <p:nvSpPr>
          <p:cNvPr id="183" name="Google Shape;183;p20"/>
          <p:cNvSpPr txBox="1"/>
          <p:nvPr/>
        </p:nvSpPr>
        <p:spPr>
          <a:xfrm>
            <a:off x="914400" y="4323605"/>
            <a:ext cx="28067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Google ドライブのファイルを自動で同期。インターネットがなくても閲覧・編集が可能。</a:t>
            </a:r>
            <a:endParaRPr/>
          </a:p>
        </p:txBody>
      </p:sp>
      <p:pic>
        <p:nvPicPr>
          <p:cNvPr descr="image.png" id="184" name="Google Shape;184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57875" y="2723405"/>
            <a:ext cx="476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/>
          <p:nvPr/>
        </p:nvSpPr>
        <p:spPr>
          <a:xfrm>
            <a:off x="4622530" y="3694955"/>
            <a:ext cx="2947087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A73E8"/>
                </a:solidFill>
                <a:latin typeface="Noto Sans JP"/>
                <a:ea typeface="Noto Sans JP"/>
                <a:cs typeface="Noto Sans JP"/>
                <a:sym typeface="Noto Sans JP"/>
              </a:rPr>
              <a:t>即座に再開</a:t>
            </a:r>
            <a:endParaRPr/>
          </a:p>
        </p:txBody>
      </p:sp>
      <p:sp>
        <p:nvSpPr>
          <p:cNvPr id="186" name="Google Shape;186;p20"/>
          <p:cNvSpPr txBox="1"/>
          <p:nvPr/>
        </p:nvSpPr>
        <p:spPr>
          <a:xfrm>
            <a:off x="4692699" y="4323605"/>
            <a:ext cx="28067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開いていた作業を瞬時に復元。場所を選ばずすぐに仕事に取り組めます。</a:t>
            </a:r>
            <a:endParaRPr/>
          </a:p>
        </p:txBody>
      </p:sp>
      <p:pic>
        <p:nvPicPr>
          <p:cNvPr descr="image.png" id="187" name="Google Shape;187;p2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607599" y="2723405"/>
            <a:ext cx="53340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0"/>
          <p:cNvSpPr txBox="1"/>
          <p:nvPr/>
        </p:nvSpPr>
        <p:spPr>
          <a:xfrm>
            <a:off x="8400830" y="3694955"/>
            <a:ext cx="2947087" cy="438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1A73E8"/>
                </a:solidFill>
                <a:latin typeface="Noto Sans JP"/>
                <a:ea typeface="Noto Sans JP"/>
                <a:cs typeface="Noto Sans JP"/>
                <a:sym typeface="Noto Sans JP"/>
              </a:rPr>
              <a:t>ロングライフ</a:t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8470999" y="4323605"/>
            <a:ext cx="280674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長時間のバッテリー駆動で、電源の心配をせずに集中し続けられます。</a:t>
            </a:r>
            <a:endParaRPr/>
          </a:p>
        </p:txBody>
      </p:sp>
      <p:sp>
        <p:nvSpPr>
          <p:cNvPr id="190" name="Google Shape;190;p20"/>
          <p:cNvSpPr txBox="1"/>
          <p:nvPr/>
        </p:nvSpPr>
        <p:spPr>
          <a:xfrm>
            <a:off x="762000" y="903535"/>
            <a:ext cx="114014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202124"/>
                </a:solidFill>
                <a:latin typeface="Noto Sans JP"/>
                <a:ea typeface="Noto Sans JP"/>
                <a:cs typeface="Noto Sans JP"/>
                <a:sym typeface="Noto Sans JP"/>
              </a:rPr>
              <a:t>オフラインでも止まらない生産性</a:t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571500" y="903535"/>
            <a:ext cx="76200" cy="581025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.png" id="196" name="Google Shape;19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7" name="Google Shape;19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" y="2413843"/>
            <a:ext cx="3492549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8" name="Google Shape;198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49799" y="2413843"/>
            <a:ext cx="3492549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199" name="Google Shape;199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28099" y="2413843"/>
            <a:ext cx="3492549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 txBox="1"/>
          <p:nvPr/>
        </p:nvSpPr>
        <p:spPr>
          <a:xfrm>
            <a:off x="571500" y="4937968"/>
            <a:ext cx="3492549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LumaFusion:</a:t>
            </a: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 本格的な動画編集をサクサクとこなします。</a:t>
            </a:r>
            <a:endParaRPr/>
          </a:p>
        </p:txBody>
      </p:sp>
      <p:sp>
        <p:nvSpPr>
          <p:cNvPr id="201" name="Google Shape;201;p21"/>
          <p:cNvSpPr txBox="1"/>
          <p:nvPr/>
        </p:nvSpPr>
        <p:spPr>
          <a:xfrm>
            <a:off x="4349799" y="4937968"/>
            <a:ext cx="3492549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Photoshop:</a:t>
            </a: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 ウェブ版Photoshopでどこでもデザイン。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8128099" y="4937968"/>
            <a:ext cx="3492549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Spark:</a:t>
            </a:r>
            <a:r>
              <a:rPr b="0" i="0" lang="en-US" sz="1500" u="none" cap="none" strike="noStrike">
                <a:solidFill>
                  <a:srgbClr val="5F6368"/>
                </a:solidFill>
                <a:latin typeface="Noto Sans JP"/>
                <a:ea typeface="Noto Sans JP"/>
                <a:cs typeface="Noto Sans JP"/>
                <a:sym typeface="Noto Sans JP"/>
              </a:rPr>
              <a:t> インパクトのあるコンテンツを素早く作成。</a:t>
            </a:r>
            <a:endParaRPr/>
          </a:p>
        </p:txBody>
      </p:sp>
      <p:pic>
        <p:nvPicPr>
          <p:cNvPr descr="image.png" id="203" name="Google Shape;203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" y="2413843"/>
            <a:ext cx="3492549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4" name="Google Shape;204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349799" y="2413843"/>
            <a:ext cx="3492549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png" id="205" name="Google Shape;205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128099" y="2413843"/>
            <a:ext cx="3492549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762000" y="903535"/>
            <a:ext cx="11401425" cy="58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202124"/>
                </a:solidFill>
                <a:latin typeface="Noto Sans JP"/>
                <a:ea typeface="Noto Sans JP"/>
                <a:cs typeface="Noto Sans JP"/>
                <a:sym typeface="Noto Sans JP"/>
              </a:rPr>
              <a:t>クリエイティブな表現を可能に</a:t>
            </a:r>
            <a:endParaRPr/>
          </a:p>
        </p:txBody>
      </p:sp>
      <p:sp>
        <p:nvSpPr>
          <p:cNvPr id="207" name="Google Shape;207;p21"/>
          <p:cNvSpPr/>
          <p:nvPr/>
        </p:nvSpPr>
        <p:spPr>
          <a:xfrm>
            <a:off x="571500" y="903535"/>
            <a:ext cx="76200" cy="581025"/>
          </a:xfrm>
          <a:prstGeom prst="rect">
            <a:avLst/>
          </a:prstGeom>
          <a:solidFill>
            <a:srgbClr val="4285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